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7" r:id="rId3"/>
    <p:sldId id="314" r:id="rId4"/>
    <p:sldId id="315" r:id="rId5"/>
    <p:sldId id="303" r:id="rId6"/>
    <p:sldId id="317" r:id="rId7"/>
    <p:sldId id="316" r:id="rId8"/>
    <p:sldId id="291" r:id="rId9"/>
    <p:sldId id="290" r:id="rId10"/>
    <p:sldId id="318" r:id="rId11"/>
    <p:sldId id="320" r:id="rId12"/>
    <p:sldId id="319" r:id="rId13"/>
    <p:sldId id="271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387C2B"/>
    <a:srgbClr val="FF3300"/>
    <a:srgbClr val="FF0000"/>
    <a:srgbClr val="000000"/>
    <a:srgbClr val="33CC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30" autoAdjust="0"/>
    <p:restoredTop sz="96433" autoAdjust="0"/>
  </p:normalViewPr>
  <p:slideViewPr>
    <p:cSldViewPr>
      <p:cViewPr varScale="1">
        <p:scale>
          <a:sx n="131" d="100"/>
          <a:sy n="131" d="100"/>
        </p:scale>
        <p:origin x="96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'OCT 23-Slides 5-8'!$AI$2:$AI$3</c:f>
              <c:strCache>
                <c:ptCount val="2"/>
                <c:pt idx="0">
                  <c:v>Budget</c:v>
                </c:pt>
                <c:pt idx="1">
                  <c:v>FY24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5-8'!$AH$4:$AH$8</c:f>
              <c:strCache>
                <c:ptCount val="5"/>
                <c:pt idx="0">
                  <c:v>Property tax</c:v>
                </c:pt>
                <c:pt idx="1">
                  <c:v>Sales tax</c:v>
                </c:pt>
                <c:pt idx="2">
                  <c:v>Franchise tax</c:v>
                </c:pt>
                <c:pt idx="3">
                  <c:v>Permits &amp; licenses</c:v>
                </c:pt>
                <c:pt idx="4">
                  <c:v>Other revenue</c:v>
                </c:pt>
              </c:strCache>
            </c:strRef>
          </c:cat>
          <c:val>
            <c:numRef>
              <c:f>'OCT 23-Slides 5-8'!$AI$4:$AI$8</c:f>
              <c:numCache>
                <c:formatCode>_(* #,##0_);_(* \(#,##0\);_(* "-"??_);_(@_)</c:formatCode>
                <c:ptCount val="5"/>
                <c:pt idx="0" formatCode="_(&quot;$&quot;* #,##0_);_(&quot;$&quot;* \(#,##0\);_(&quot;$&quot;* &quot;-&quot;??_);_(@_)">
                  <c:v>9637662</c:v>
                </c:pt>
                <c:pt idx="1">
                  <c:v>2968536</c:v>
                </c:pt>
                <c:pt idx="2">
                  <c:v>999057</c:v>
                </c:pt>
                <c:pt idx="3">
                  <c:v>460410</c:v>
                </c:pt>
                <c:pt idx="4">
                  <c:v>859394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6-4540-BDF4-D41A731852DE}"/>
            </c:ext>
          </c:extLst>
        </c:ser>
        <c:ser>
          <c:idx val="1"/>
          <c:order val="1"/>
          <c:tx>
            <c:strRef>
              <c:f>'OCT 23-Slides 5-8'!$AJ$2:$AJ$3</c:f>
              <c:strCache>
                <c:ptCount val="2"/>
                <c:pt idx="0">
                  <c:v>Current Year</c:v>
                </c:pt>
                <c:pt idx="1">
                  <c:v>Dec-24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5-8'!$AH$4:$AH$8</c:f>
              <c:strCache>
                <c:ptCount val="5"/>
                <c:pt idx="0">
                  <c:v>Property tax</c:v>
                </c:pt>
                <c:pt idx="1">
                  <c:v>Sales tax</c:v>
                </c:pt>
                <c:pt idx="2">
                  <c:v>Franchise tax</c:v>
                </c:pt>
                <c:pt idx="3">
                  <c:v>Permits &amp; licenses</c:v>
                </c:pt>
                <c:pt idx="4">
                  <c:v>Other revenue</c:v>
                </c:pt>
              </c:strCache>
            </c:strRef>
          </c:cat>
          <c:val>
            <c:numRef>
              <c:f>'OCT 23-Slides 5-8'!$AJ$4:$AJ$8</c:f>
              <c:numCache>
                <c:formatCode>_(* #,##0_);_("$"* \(#,##0\);_("$"* "-"??_);_(@_)</c:formatCode>
                <c:ptCount val="5"/>
                <c:pt idx="0" formatCode="_(&quot;$&quot;* #,##0_);_(&quot;$&quot;* \(#,##0\);_(&quot;$&quot;* &quot;-&quot;??_);_(@_)">
                  <c:v>5486740</c:v>
                </c:pt>
                <c:pt idx="1">
                  <c:v>78038</c:v>
                </c:pt>
                <c:pt idx="2">
                  <c:v>27102</c:v>
                </c:pt>
                <c:pt idx="3">
                  <c:v>145577</c:v>
                </c:pt>
                <c:pt idx="4">
                  <c:v>369642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6-4540-BDF4-D41A73185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686400"/>
        <c:axId val="350575312"/>
      </c:barChart>
      <c:catAx>
        <c:axId val="5666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575312"/>
        <c:crosses val="autoZero"/>
        <c:auto val="1"/>
        <c:lblAlgn val="ctr"/>
        <c:lblOffset val="100"/>
        <c:noMultiLvlLbl val="0"/>
      </c:catAx>
      <c:valAx>
        <c:axId val="35057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'OCT 23-Slides 5-8'!$AI$25:$AI$26</c:f>
              <c:strCache>
                <c:ptCount val="2"/>
                <c:pt idx="0">
                  <c:v>Budget</c:v>
                </c:pt>
                <c:pt idx="1">
                  <c:v> FY24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5-8'!$AH$27:$AH$43</c:f>
              <c:strCache>
                <c:ptCount val="17"/>
                <c:pt idx="0">
                  <c:v>Administration</c:v>
                </c:pt>
                <c:pt idx="1">
                  <c:v>Human Resources</c:v>
                </c:pt>
                <c:pt idx="2">
                  <c:v>Information Technology</c:v>
                </c:pt>
                <c:pt idx="3">
                  <c:v>City Council</c:v>
                </c:pt>
                <c:pt idx="4">
                  <c:v>City Secretary</c:v>
                </c:pt>
                <c:pt idx="5">
                  <c:v>Finance</c:v>
                </c:pt>
                <c:pt idx="6">
                  <c:v>Fire</c:v>
                </c:pt>
                <c:pt idx="7">
                  <c:v>Public Works</c:v>
                </c:pt>
                <c:pt idx="8">
                  <c:v>Facilities</c:v>
                </c:pt>
                <c:pt idx="9">
                  <c:v>Community Development</c:v>
                </c:pt>
                <c:pt idx="10">
                  <c:v>Police</c:v>
                </c:pt>
                <c:pt idx="11">
                  <c:v>Animal Control</c:v>
                </c:pt>
                <c:pt idx="12">
                  <c:v>Recreation</c:v>
                </c:pt>
                <c:pt idx="13">
                  <c:v>Parks</c:v>
                </c:pt>
                <c:pt idx="14">
                  <c:v>Municipal Court</c:v>
                </c:pt>
                <c:pt idx="15">
                  <c:v>Solid Waste</c:v>
                </c:pt>
                <c:pt idx="16">
                  <c:v>Non-Departmental</c:v>
                </c:pt>
              </c:strCache>
            </c:strRef>
          </c:cat>
          <c:val>
            <c:numRef>
              <c:f>'OCT 23-Slides 5-8'!$AI$27:$AI$43</c:f>
              <c:numCache>
                <c:formatCode>_(* #,##0_);_(* \(#,##0\);_(* "-"??_);_(@_)</c:formatCode>
                <c:ptCount val="17"/>
                <c:pt idx="0">
                  <c:v>690721</c:v>
                </c:pt>
                <c:pt idx="1">
                  <c:v>545653</c:v>
                </c:pt>
                <c:pt idx="2">
                  <c:v>1444433</c:v>
                </c:pt>
                <c:pt idx="3">
                  <c:v>357783</c:v>
                </c:pt>
                <c:pt idx="4">
                  <c:v>260372</c:v>
                </c:pt>
                <c:pt idx="5">
                  <c:v>793985</c:v>
                </c:pt>
                <c:pt idx="6">
                  <c:v>3639761</c:v>
                </c:pt>
                <c:pt idx="7">
                  <c:v>471459</c:v>
                </c:pt>
                <c:pt idx="8">
                  <c:v>731325</c:v>
                </c:pt>
                <c:pt idx="9">
                  <c:v>839767</c:v>
                </c:pt>
                <c:pt idx="10">
                  <c:v>4808203</c:v>
                </c:pt>
                <c:pt idx="11">
                  <c:v>208791</c:v>
                </c:pt>
                <c:pt idx="12">
                  <c:v>576423</c:v>
                </c:pt>
                <c:pt idx="13">
                  <c:v>1524803</c:v>
                </c:pt>
                <c:pt idx="14">
                  <c:v>399715</c:v>
                </c:pt>
                <c:pt idx="15">
                  <c:v>1118697</c:v>
                </c:pt>
                <c:pt idx="16">
                  <c:v>33242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324-80C8-B8F7AEB43046}"/>
            </c:ext>
          </c:extLst>
        </c:ser>
        <c:ser>
          <c:idx val="1"/>
          <c:order val="1"/>
          <c:tx>
            <c:strRef>
              <c:f>'OCT 23-Slides 5-8'!$AJ$25:$AJ$26</c:f>
              <c:strCache>
                <c:ptCount val="2"/>
                <c:pt idx="0">
                  <c:v>Current Year</c:v>
                </c:pt>
                <c:pt idx="1">
                  <c:v>Dec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5-8'!$AH$27:$AH$43</c:f>
              <c:strCache>
                <c:ptCount val="17"/>
                <c:pt idx="0">
                  <c:v>Administration</c:v>
                </c:pt>
                <c:pt idx="1">
                  <c:v>Human Resources</c:v>
                </c:pt>
                <c:pt idx="2">
                  <c:v>Information Technology</c:v>
                </c:pt>
                <c:pt idx="3">
                  <c:v>City Council</c:v>
                </c:pt>
                <c:pt idx="4">
                  <c:v>City Secretary</c:v>
                </c:pt>
                <c:pt idx="5">
                  <c:v>Finance</c:v>
                </c:pt>
                <c:pt idx="6">
                  <c:v>Fire</c:v>
                </c:pt>
                <c:pt idx="7">
                  <c:v>Public Works</c:v>
                </c:pt>
                <c:pt idx="8">
                  <c:v>Facilities</c:v>
                </c:pt>
                <c:pt idx="9">
                  <c:v>Community Development</c:v>
                </c:pt>
                <c:pt idx="10">
                  <c:v>Police</c:v>
                </c:pt>
                <c:pt idx="11">
                  <c:v>Animal Control</c:v>
                </c:pt>
                <c:pt idx="12">
                  <c:v>Recreation</c:v>
                </c:pt>
                <c:pt idx="13">
                  <c:v>Parks</c:v>
                </c:pt>
                <c:pt idx="14">
                  <c:v>Municipal Court</c:v>
                </c:pt>
                <c:pt idx="15">
                  <c:v>Solid Waste</c:v>
                </c:pt>
                <c:pt idx="16">
                  <c:v>Non-Departmental</c:v>
                </c:pt>
              </c:strCache>
            </c:strRef>
          </c:cat>
          <c:val>
            <c:numRef>
              <c:f>'OCT 23-Slides 5-8'!$AJ$27:$AJ$43</c:f>
              <c:numCache>
                <c:formatCode>_(* #,##0_);_(* \(#,##0\);_(* "-"??_);_(@_)</c:formatCode>
                <c:ptCount val="17"/>
                <c:pt idx="0">
                  <c:v>152382.93</c:v>
                </c:pt>
                <c:pt idx="1">
                  <c:v>291668.76</c:v>
                </c:pt>
                <c:pt idx="2">
                  <c:v>623037.88</c:v>
                </c:pt>
                <c:pt idx="3">
                  <c:v>2307142.59</c:v>
                </c:pt>
                <c:pt idx="4">
                  <c:v>68132.710000000006</c:v>
                </c:pt>
                <c:pt idx="5">
                  <c:v>168003.91</c:v>
                </c:pt>
                <c:pt idx="6">
                  <c:v>795429.6</c:v>
                </c:pt>
                <c:pt idx="7">
                  <c:v>101777.01</c:v>
                </c:pt>
                <c:pt idx="8">
                  <c:v>216511.49</c:v>
                </c:pt>
                <c:pt idx="9">
                  <c:v>192353.73</c:v>
                </c:pt>
                <c:pt idx="10">
                  <c:v>1101731.25</c:v>
                </c:pt>
                <c:pt idx="11">
                  <c:v>44303.22</c:v>
                </c:pt>
                <c:pt idx="12">
                  <c:v>132511.4</c:v>
                </c:pt>
                <c:pt idx="13">
                  <c:v>332916.31</c:v>
                </c:pt>
                <c:pt idx="14">
                  <c:v>83569.42</c:v>
                </c:pt>
                <c:pt idx="15">
                  <c:v>276690.84999999998</c:v>
                </c:pt>
                <c:pt idx="16">
                  <c:v>10101.049999999999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0-4324-80C8-B8F7AEB4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8475040"/>
        <c:axId val="338361952"/>
      </c:barChart>
      <c:catAx>
        <c:axId val="33847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1952"/>
        <c:crosses val="autoZero"/>
        <c:auto val="1"/>
        <c:lblAlgn val="ctr"/>
        <c:lblOffset val="100"/>
        <c:noMultiLvlLbl val="0"/>
      </c:catAx>
      <c:valAx>
        <c:axId val="33836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34536307961506"/>
          <c:y val="4.6296296296296294E-2"/>
          <c:w val="0.719654636920385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'OCT 23-Slides 5-8'!$AI$55:$AI$56</c:f>
              <c:strCache>
                <c:ptCount val="2"/>
                <c:pt idx="0">
                  <c:v>Budget</c:v>
                </c:pt>
                <c:pt idx="1">
                  <c:v>FY24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5-8'!$AH$57:$AH$61</c:f>
              <c:strCache>
                <c:ptCount val="5"/>
                <c:pt idx="0">
                  <c:v>Other Revenue</c:v>
                </c:pt>
                <c:pt idx="1">
                  <c:v>Water Revenue</c:v>
                </c:pt>
                <c:pt idx="2">
                  <c:v>Sewer Revenue</c:v>
                </c:pt>
                <c:pt idx="3">
                  <c:v>Misc Rev</c:v>
                </c:pt>
                <c:pt idx="4">
                  <c:v>Other Sources</c:v>
                </c:pt>
              </c:strCache>
            </c:strRef>
          </c:cat>
          <c:val>
            <c:numRef>
              <c:f>'OCT 23-Slides 5-8'!$AI$57:$AI$61</c:f>
              <c:numCache>
                <c:formatCode>_(* #,##0_);_(* \(#,##0\);_(* "-"??_);_(@_)</c:formatCode>
                <c:ptCount val="5"/>
                <c:pt idx="0">
                  <c:v>396500</c:v>
                </c:pt>
                <c:pt idx="1">
                  <c:v>9981762</c:v>
                </c:pt>
                <c:pt idx="2">
                  <c:v>4193228</c:v>
                </c:pt>
                <c:pt idx="4">
                  <c:v>125030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1-4154-AAA5-36F244127460}"/>
            </c:ext>
          </c:extLst>
        </c:ser>
        <c:ser>
          <c:idx val="1"/>
          <c:order val="1"/>
          <c:tx>
            <c:strRef>
              <c:f>'OCT 23-Slides 5-8'!$AJ$55:$AJ$56</c:f>
              <c:strCache>
                <c:ptCount val="2"/>
                <c:pt idx="0">
                  <c:v>Current Year</c:v>
                </c:pt>
                <c:pt idx="1">
                  <c:v>Dec-24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5-8'!$AH$57:$AH$61</c:f>
              <c:strCache>
                <c:ptCount val="5"/>
                <c:pt idx="0">
                  <c:v>Other Revenue</c:v>
                </c:pt>
                <c:pt idx="1">
                  <c:v>Water Revenue</c:v>
                </c:pt>
                <c:pt idx="2">
                  <c:v>Sewer Revenue</c:v>
                </c:pt>
                <c:pt idx="3">
                  <c:v>Misc Rev</c:v>
                </c:pt>
                <c:pt idx="4">
                  <c:v>Other Sources</c:v>
                </c:pt>
              </c:strCache>
            </c:strRef>
          </c:cat>
          <c:val>
            <c:numRef>
              <c:f>'OCT 23-Slides 5-8'!$AJ$57:$AJ$61</c:f>
              <c:numCache>
                <c:formatCode>_(* #,##0_);_(* \(#,##0\);_(* "-"??_);_(@_)</c:formatCode>
                <c:ptCount val="5"/>
                <c:pt idx="0">
                  <c:v>165922</c:v>
                </c:pt>
                <c:pt idx="1">
                  <c:v>2039703</c:v>
                </c:pt>
                <c:pt idx="2">
                  <c:v>1004771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1-4154-AAA5-36F244127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0147648"/>
        <c:axId val="338366416"/>
      </c:barChart>
      <c:catAx>
        <c:axId val="23014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6416"/>
        <c:crosses val="autoZero"/>
        <c:auto val="1"/>
        <c:lblAlgn val="ctr"/>
        <c:lblOffset val="100"/>
        <c:noMultiLvlLbl val="0"/>
      </c:catAx>
      <c:valAx>
        <c:axId val="33836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1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'OCT 23-Slides 5-8'!$AI$82:$AI$83</c:f>
              <c:strCache>
                <c:ptCount val="2"/>
                <c:pt idx="0">
                  <c:v>Budget</c:v>
                </c:pt>
                <c:pt idx="1">
                  <c:v>FY24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5-8'!$AH$84:$AH$87</c:f>
              <c:strCache>
                <c:ptCount val="4"/>
                <c:pt idx="0">
                  <c:v>Water Distribution</c:v>
                </c:pt>
                <c:pt idx="1">
                  <c:v>Wastewater Collection</c:v>
                </c:pt>
                <c:pt idx="2">
                  <c:v>Billing &amp; Collection</c:v>
                </c:pt>
                <c:pt idx="3">
                  <c:v>Other Uses</c:v>
                </c:pt>
              </c:strCache>
            </c:strRef>
          </c:cat>
          <c:val>
            <c:numRef>
              <c:f>'OCT 23-Slides 5-8'!$AI$84:$AI$87</c:f>
              <c:numCache>
                <c:formatCode>_(* #,##0_);_(* \(#,##0\);_(* "-"??_);_(@_)</c:formatCode>
                <c:ptCount val="4"/>
                <c:pt idx="0">
                  <c:v>9762689</c:v>
                </c:pt>
                <c:pt idx="1">
                  <c:v>3744986</c:v>
                </c:pt>
                <c:pt idx="2">
                  <c:v>764631</c:v>
                </c:pt>
                <c:pt idx="3">
                  <c:v>955000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5-4F99-B6C8-8AE9F6E8D440}"/>
            </c:ext>
          </c:extLst>
        </c:ser>
        <c:ser>
          <c:idx val="1"/>
          <c:order val="1"/>
          <c:tx>
            <c:strRef>
              <c:f>'OCT 23-Slides 5-8'!$AJ$82:$AJ$83</c:f>
              <c:strCache>
                <c:ptCount val="2"/>
                <c:pt idx="0">
                  <c:v>Current Year</c:v>
                </c:pt>
                <c:pt idx="1">
                  <c:v>Dec-24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5-8'!$AH$84:$AH$87</c:f>
              <c:strCache>
                <c:ptCount val="4"/>
                <c:pt idx="0">
                  <c:v>Water Distribution</c:v>
                </c:pt>
                <c:pt idx="1">
                  <c:v>Wastewater Collection</c:v>
                </c:pt>
                <c:pt idx="2">
                  <c:v>Billing &amp; Collection</c:v>
                </c:pt>
                <c:pt idx="3">
                  <c:v>Other Uses</c:v>
                </c:pt>
              </c:strCache>
            </c:strRef>
          </c:cat>
          <c:val>
            <c:numRef>
              <c:f>'OCT 23-Slides 5-8'!$AJ$84:$AJ$87</c:f>
              <c:numCache>
                <c:formatCode>_(* #,##0_);_(* \(#,##0\);_(* "-"??_);_(@_)</c:formatCode>
                <c:ptCount val="4"/>
                <c:pt idx="0">
                  <c:v>1701340</c:v>
                </c:pt>
                <c:pt idx="1">
                  <c:v>827664</c:v>
                </c:pt>
                <c:pt idx="2">
                  <c:v>173930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5-4F99-B6C8-8AE9F6E8D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788880"/>
        <c:axId val="1347401440"/>
      </c:barChart>
      <c:catAx>
        <c:axId val="22678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401440"/>
        <c:crosses val="autoZero"/>
        <c:auto val="1"/>
        <c:lblAlgn val="ctr"/>
        <c:lblOffset val="100"/>
        <c:noMultiLvlLbl val="0"/>
      </c:catAx>
      <c:valAx>
        <c:axId val="134740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8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6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7" y="6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/>
          <a:lstStyle>
            <a:lvl1pPr algn="r">
              <a:defRPr sz="1300"/>
            </a:lvl1pPr>
          </a:lstStyle>
          <a:p>
            <a:pPr>
              <a:defRPr/>
            </a:pPr>
            <a:fld id="{47E9DAFD-3B95-4104-8668-D7614C5DB50E}" type="datetimeFigureOut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829681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7" y="8829681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 anchor="b"/>
          <a:lstStyle>
            <a:lvl1pPr algn="r">
              <a:defRPr sz="1300"/>
            </a:lvl1pPr>
          </a:lstStyle>
          <a:p>
            <a:pPr>
              <a:defRPr/>
            </a:pPr>
            <a:fld id="{7C50A5AE-1D50-447C-BF8F-D03297A2F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6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37" y="6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AEA77FF-1279-4885-A6DA-08203DB767DC}" type="datetimeFigureOut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00088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1" tIns="46669" rIns="93341" bIns="466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92" y="4416432"/>
            <a:ext cx="5610225" cy="4183062"/>
          </a:xfrm>
          <a:prstGeom prst="rect">
            <a:avLst/>
          </a:prstGeom>
        </p:spPr>
        <p:txBody>
          <a:bodyPr vert="horz" lIns="93341" tIns="46669" rIns="93341" bIns="4666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681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37" y="8829681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410BDE-4F95-4761-B17F-68DD25D31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81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8B309-5CCA-4D0C-8088-1A250BF572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21B316E6-302F-462E-BA53-5DA0613D7A83}" type="slidenum">
              <a:rPr lang="en-US">
                <a:solidFill>
                  <a:prstClr val="black"/>
                </a:solidFill>
                <a:latin typeface="Calibri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41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>
              <a:defRPr/>
            </a:pPr>
            <a:fld id="{2B410BDE-4F95-4761-B17F-68DD25D314D9}" type="slidenum">
              <a:rPr lang="en-US">
                <a:solidFill>
                  <a:prstClr val="black"/>
                </a:solidFill>
                <a:latin typeface="Calibri"/>
              </a:rPr>
              <a:pPr defTabSz="91426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02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92A2AC-EC9F-40A2-B428-6CD4F5A0F5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10BDE-4F95-4761-B17F-68DD25D314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9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92A2E-D38F-4AB3-B787-55D4F7540B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9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38FF-54FE-4F8C-A5E0-57C4186EDEDE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F4C6-BD0F-4DC4-8149-3B30EA800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8653-A461-43ED-8879-560D3252BFE1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5FFF-33DC-4ABB-9C7D-1C3DDDC4B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D5FF-7CC6-439E-A5D9-403FC3DECD1B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5C75-4431-4D20-BEC1-3FC7769B7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C6F9-D7B5-49F3-ADDB-B716839527AE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FEB3-1DE4-42C6-95CF-3E17FA012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99DD-5526-4A9C-AA07-73B30B9FBB49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8F65-9C84-48D7-8A4F-4BBBD59D9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A584-E44B-443F-99F1-EC87D52E3F01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0FC1-0A84-479C-8FA0-53E1278A1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8790-F957-4D9E-ADC9-EFA847118995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4B7D-4497-417F-A508-E4DAE04F8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E2A6-5357-4658-8C64-0DEC00F63508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C243-9772-439A-86FC-459DEC843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8EA5-54FE-4084-A4DC-7363AE423F7A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379A-F0E1-4D26-9A5B-C8EA6AFE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5AFE-13B1-4ADB-BEB4-EE27933670F8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F039-B082-4B81-9114-6B66C5103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EF24-98A1-46B4-B16E-1A3E5635D15E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622E-D636-46A3-B0E5-F1514A4D3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29C4F-4D92-4A9D-8F70-F97C65B136DC}" type="datetime1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127FAD-E09D-4E98-9601-02C741323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638300" y="3657600"/>
            <a:ext cx="8915400" cy="25146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Unaudited Financial Information</a:t>
            </a:r>
          </a:p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FY 2024</a:t>
            </a:r>
          </a:p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December 31, 2023</a:t>
            </a:r>
          </a:p>
          <a:p>
            <a:pPr eaLnBrk="1" hangingPunct="1"/>
            <a:endParaRPr lang="en-US" sz="3600" b="1" dirty="0">
              <a:solidFill>
                <a:schemeClr val="tx1"/>
              </a:solidFill>
            </a:endParaRPr>
          </a:p>
          <a:p>
            <a:pPr eaLnBrk="1" hangingPunct="1"/>
            <a:endParaRPr lang="en-US" sz="3600" b="1" dirty="0">
              <a:solidFill>
                <a:schemeClr val="tx1"/>
              </a:solidFill>
            </a:endParaRPr>
          </a:p>
          <a:p>
            <a:pPr eaLnBrk="1" hangingPunct="1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8770"/>
            <a:ext cx="5631382" cy="33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51"/>
    </mc:Choice>
    <mc:Fallback xmlns="">
      <p:transition advClick="0" advTm="38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Revenues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December 2023 (25%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C96951-843F-2000-5C87-A51EB4F40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369379"/>
              </p:ext>
            </p:extLst>
          </p:nvPr>
        </p:nvGraphicFramePr>
        <p:xfrm>
          <a:off x="381000" y="1676400"/>
          <a:ext cx="1135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3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65492"/>
            <a:ext cx="11684000" cy="5043284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800" u="sng" dirty="0">
                <a:solidFill>
                  <a:srgbClr val="000000"/>
                </a:solidFill>
              </a:rPr>
              <a:t>Expenditures</a:t>
            </a:r>
            <a:endParaRPr lang="en-US" sz="2800" u="sng" dirty="0"/>
          </a:p>
          <a:p>
            <a:pPr marL="400050">
              <a:spcBef>
                <a:spcPts val="200"/>
              </a:spcBef>
            </a:pPr>
            <a:r>
              <a:rPr lang="en-US" sz="2800" dirty="0"/>
              <a:t>Expenditures for December are $2,702,934; 17.8% of budget </a:t>
            </a:r>
          </a:p>
          <a:p>
            <a:pPr marL="800100" lvl="1">
              <a:spcBef>
                <a:spcPts val="200"/>
              </a:spcBef>
            </a:pPr>
            <a:r>
              <a:rPr lang="en-US" sz="2400" dirty="0"/>
              <a:t>Water Distribution expenditures are $76,350 &gt; FY23 </a:t>
            </a:r>
          </a:p>
          <a:p>
            <a:pPr marL="800100" lvl="1">
              <a:spcBef>
                <a:spcPts val="200"/>
              </a:spcBef>
            </a:pPr>
            <a:r>
              <a:rPr lang="en-US" sz="2400" dirty="0">
                <a:solidFill>
                  <a:srgbClr val="000000"/>
                </a:solidFill>
              </a:rPr>
              <a:t>Wastewater Collection expenditures are $43,269&lt; FY23</a:t>
            </a:r>
          </a:p>
          <a:p>
            <a:pPr marL="1200150" lvl="2">
              <a:spcBef>
                <a:spcPts val="200"/>
              </a:spcBef>
            </a:pPr>
            <a:r>
              <a:rPr lang="en-US" sz="2000" dirty="0">
                <a:solidFill>
                  <a:srgbClr val="000000"/>
                </a:solidFill>
              </a:rPr>
              <a:t>Overall Water and Wastewater costs attributed to increase in provider contracts.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Expenditures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December 2023 (25%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BFF6C0-0A35-281D-930D-58BE839C8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10540"/>
              </p:ext>
            </p:extLst>
          </p:nvPr>
        </p:nvGraphicFramePr>
        <p:xfrm>
          <a:off x="381000" y="3733800"/>
          <a:ext cx="11353798" cy="2743200"/>
        </p:xfrm>
        <a:graphic>
          <a:graphicData uri="http://schemas.openxmlformats.org/drawingml/2006/table">
            <a:tbl>
              <a:tblPr/>
              <a:tblGrid>
                <a:gridCol w="2378589">
                  <a:extLst>
                    <a:ext uri="{9D8B030D-6E8A-4147-A177-3AD203B41FA5}">
                      <a16:colId xmlns:a16="http://schemas.microsoft.com/office/drawing/2014/main" val="3171470490"/>
                    </a:ext>
                  </a:extLst>
                </a:gridCol>
                <a:gridCol w="2124873">
                  <a:extLst>
                    <a:ext uri="{9D8B030D-6E8A-4147-A177-3AD203B41FA5}">
                      <a16:colId xmlns:a16="http://schemas.microsoft.com/office/drawing/2014/main" val="1424058908"/>
                    </a:ext>
                  </a:extLst>
                </a:gridCol>
                <a:gridCol w="1744298">
                  <a:extLst>
                    <a:ext uri="{9D8B030D-6E8A-4147-A177-3AD203B41FA5}">
                      <a16:colId xmlns:a16="http://schemas.microsoft.com/office/drawing/2014/main" val="2162859361"/>
                    </a:ext>
                  </a:extLst>
                </a:gridCol>
                <a:gridCol w="2124873">
                  <a:extLst>
                    <a:ext uri="{9D8B030D-6E8A-4147-A177-3AD203B41FA5}">
                      <a16:colId xmlns:a16="http://schemas.microsoft.com/office/drawing/2014/main" val="1543693755"/>
                    </a:ext>
                  </a:extLst>
                </a:gridCol>
                <a:gridCol w="1633298">
                  <a:extLst>
                    <a:ext uri="{9D8B030D-6E8A-4147-A177-3AD203B41FA5}">
                      <a16:colId xmlns:a16="http://schemas.microsoft.com/office/drawing/2014/main" val="2927884601"/>
                    </a:ext>
                  </a:extLst>
                </a:gridCol>
                <a:gridCol w="1347867">
                  <a:extLst>
                    <a:ext uri="{9D8B030D-6E8A-4147-A177-3AD203B41FA5}">
                      <a16:colId xmlns:a16="http://schemas.microsoft.com/office/drawing/2014/main" val="18793708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Utility Fund 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2064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spent yr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7252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4833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Distribution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9,762,689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1,701,340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1,624,990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(76,350)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3863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Wastewater Collection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3,744,986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827,664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870,933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43,269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093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Billing &amp; Collection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764,631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173,930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170,949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(2,981)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32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955,000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1342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15,227,306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2,702,934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2,666,872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(36,062)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261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0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Expenditures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December 2023 (25%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F55DDB1-8432-A36D-6FBE-C1B747B8C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996486"/>
              </p:ext>
            </p:extLst>
          </p:nvPr>
        </p:nvGraphicFramePr>
        <p:xfrm>
          <a:off x="381000" y="2057400"/>
          <a:ext cx="1135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82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9812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5300"/>
            <a:ext cx="5143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" y="69158"/>
            <a:ext cx="11734800" cy="1038770"/>
          </a:xfrm>
          <a:solidFill>
            <a:srgbClr val="387C2B"/>
          </a:solidFill>
        </p:spPr>
        <p:txBody>
          <a:bodyPr anchor="b"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Bank Account/Asset Balances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412633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98EF302A-1320-4E59-8D48-DF1C441682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559989-D39B-039B-EFBF-E3CFE2C32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38587"/>
              </p:ext>
            </p:extLst>
          </p:nvPr>
        </p:nvGraphicFramePr>
        <p:xfrm>
          <a:off x="152400" y="1107928"/>
          <a:ext cx="11734798" cy="5521485"/>
        </p:xfrm>
        <a:graphic>
          <a:graphicData uri="http://schemas.openxmlformats.org/drawingml/2006/table">
            <a:tbl>
              <a:tblPr/>
              <a:tblGrid>
                <a:gridCol w="1487771">
                  <a:extLst>
                    <a:ext uri="{9D8B030D-6E8A-4147-A177-3AD203B41FA5}">
                      <a16:colId xmlns:a16="http://schemas.microsoft.com/office/drawing/2014/main" val="2838487265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769609124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2445432296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3154685416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883135968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3824478059"/>
                    </a:ext>
                  </a:extLst>
                </a:gridCol>
                <a:gridCol w="846169">
                  <a:extLst>
                    <a:ext uri="{9D8B030D-6E8A-4147-A177-3AD203B41FA5}">
                      <a16:colId xmlns:a16="http://schemas.microsoft.com/office/drawing/2014/main" val="2190161649"/>
                    </a:ext>
                  </a:extLst>
                </a:gridCol>
                <a:gridCol w="1013544">
                  <a:extLst>
                    <a:ext uri="{9D8B030D-6E8A-4147-A177-3AD203B41FA5}">
                      <a16:colId xmlns:a16="http://schemas.microsoft.com/office/drawing/2014/main" val="3838844466"/>
                    </a:ext>
                  </a:extLst>
                </a:gridCol>
                <a:gridCol w="929856">
                  <a:extLst>
                    <a:ext uri="{9D8B030D-6E8A-4147-A177-3AD203B41FA5}">
                      <a16:colId xmlns:a16="http://schemas.microsoft.com/office/drawing/2014/main" val="1331387133"/>
                    </a:ext>
                  </a:extLst>
                </a:gridCol>
                <a:gridCol w="2715183">
                  <a:extLst>
                    <a:ext uri="{9D8B030D-6E8A-4147-A177-3AD203B41FA5}">
                      <a16:colId xmlns:a16="http://schemas.microsoft.com/office/drawing/2014/main" val="32551623"/>
                    </a:ext>
                  </a:extLst>
                </a:gridCol>
              </a:tblGrid>
              <a:tr h="291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9/30/2023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11/30/2023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Pooled Cash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Asset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Incr/(Decr) MO over MO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511035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779600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3,088,406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3,038,974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1,824,301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1,681,642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1,670,251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1,670,251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(11,391)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747453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254816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644,632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643,224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645,975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684,357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674,465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674,465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(9,892)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315988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217617"/>
                  </a:ext>
                </a:extLst>
              </a:tr>
              <a:tr h="291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Park, Paving &amp; Other Escrows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121,140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117,640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113505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60418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Obligation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780,474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782,838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801,454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970,047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2,730,525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19.97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2,730,545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1,760,478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Property Tax Receipts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377095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006409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 2009 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3,192,798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3,130,108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3,132,255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3,135,280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3,137,470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  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3,137,470 </a:t>
                      </a:r>
                    </a:p>
                  </a:txBody>
                  <a:tcPr marL="6077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2,190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92465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583549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Election Capital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2,157,008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521591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140951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 2009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2,342,966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2,340,262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2,341,867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2,344,130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2,345,769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2,345,769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1,638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2709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04978"/>
                  </a:ext>
                </a:extLst>
              </a:tr>
              <a:tr h="282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1,682,031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957,336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518,746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442,622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2,770,388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(849,768.14)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11,536,899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2,327,766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Property Tax Receipts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63372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47268"/>
                  </a:ext>
                </a:extLst>
              </a:tr>
              <a:tr h="282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Utility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3,372,372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5,777,466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4,098,423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4,366,572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4,471,389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(190,103.98)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10,422,252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104,817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892957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56456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Murphy Dev Dist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3,808,983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3,915,787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3,932,206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3,949,641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3,966,606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207,564.33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4,174,171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16,965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015145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224221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Community Dev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2,448,458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2,658,817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2,669,223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2,680,791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2,692,035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434,497.14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3,126,532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11,243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959983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802606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 Improvement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034086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568951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Sidewalk Escrow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606006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673307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Rescue Plan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4,788,181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4,753,625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4,758,407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4,779,565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4,551,624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4,551,624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(227,940)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006835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99830"/>
                  </a:ext>
                </a:extLst>
              </a:tr>
              <a:tr h="291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Invested Cash/ MM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19,732,933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17,719,389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17,784,257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17,848,691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17,914,254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65,564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985434"/>
                  </a:ext>
                </a:extLst>
              </a:tr>
              <a:tr h="1456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398924"/>
                  </a:ext>
                </a:extLst>
              </a:tr>
              <a:tr h="15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Balances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46,064,024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45,896,115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42,680,737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43,056,962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47,098,400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(397,790)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46,700,610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52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201400" cy="1020762"/>
          </a:xfrm>
          <a:solidFill>
            <a:srgbClr val="387C2B"/>
          </a:solidFill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Sales Tax – 2%</a:t>
            </a:r>
            <a:b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General Fund/MDD/MCDC/Street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97162"/>
              </p:ext>
            </p:extLst>
          </p:nvPr>
        </p:nvGraphicFramePr>
        <p:xfrm>
          <a:off x="457200" y="1295400"/>
          <a:ext cx="11201399" cy="5410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542">
                  <a:extLst>
                    <a:ext uri="{9D8B030D-6E8A-4147-A177-3AD203B41FA5}">
                      <a16:colId xmlns:a16="http://schemas.microsoft.com/office/drawing/2014/main" val="3859292785"/>
                    </a:ext>
                  </a:extLst>
                </a:gridCol>
                <a:gridCol w="189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15">
                <a:tc>
                  <a:txBody>
                    <a:bodyPr/>
                    <a:lstStyle/>
                    <a:p>
                      <a:endParaRPr lang="en-US" sz="1800" baseline="0" dirty="0"/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2024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2023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2022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2021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800" dirty="0"/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 Period Comparison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23-Sept 24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22-Sept 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21-Sept 22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20-Sept 21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October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(24,522); 5.1% &lt;FY23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456,021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480,543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449,799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350,710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November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(13,409); 2.7% &lt; FY23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479,619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493,028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528,164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454,808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December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(9,584); 2.0%&lt; FY23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458,501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468,085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440,083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397,655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January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489,855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492,989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423,561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February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569,387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529,621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509,715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March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418,897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437,707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363,775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April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395,514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360,081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319,881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/>
                        <a:t>May</a:t>
                      </a:r>
                      <a:endParaRPr lang="en-US" sz="1800" dirty="0"/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532,744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555,694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540,052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June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484,024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459,458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433,406</a:t>
                      </a:r>
                    </a:p>
                  </a:txBody>
                  <a:tcPr marR="91438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/>
                        <a:t>July</a:t>
                      </a:r>
                      <a:endParaRPr lang="en-US" sz="1800" dirty="0"/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457,363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451,687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476,200</a:t>
                      </a:r>
                    </a:p>
                  </a:txBody>
                  <a:tcPr marR="91438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August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527,972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536,714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559,699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September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u="sng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u="sng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550,135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461,775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458,570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Total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u="dbl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$1,394,140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$5,867,547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$5,703,772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$5,288,032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b="1" dirty="0"/>
                        <a:t>Budget 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b="1" u="dbl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$5,830,776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$6,165,876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$4,561,793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$3,804,672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71693263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425222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CA8F6456-C43E-4B0A-9327-03788E4485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8EFB5-5BD4-F032-D11B-167E3FED9536}"/>
              </a:ext>
            </a:extLst>
          </p:cNvPr>
          <p:cNvSpPr txBox="1"/>
          <p:nvPr/>
        </p:nvSpPr>
        <p:spPr>
          <a:xfrm>
            <a:off x="1295400" y="6188848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	</a:t>
            </a:r>
            <a:endParaRPr lang="en-US" sz="1400" dirty="0">
              <a:latin typeface="+mn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23.9% of budget collected</a:t>
            </a:r>
          </a:p>
        </p:txBody>
      </p:sp>
    </p:spTree>
    <p:extLst>
      <p:ext uri="{BB962C8B-B14F-4D97-AF65-F5344CB8AC3E}">
        <p14:creationId xmlns:p14="http://schemas.microsoft.com/office/powerpoint/2010/main" val="416501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11734799" cy="5486399"/>
          </a:xfrm>
        </p:spPr>
        <p:txBody>
          <a:bodyPr wrap="square">
            <a:noAutofit/>
          </a:bodyPr>
          <a:lstStyle/>
          <a:p>
            <a:pPr marL="914400" lvl="2" indent="0">
              <a:spcBef>
                <a:spcPts val="328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328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Bef>
                <a:spcPts val="328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24600"/>
            <a:ext cx="21336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17110"/>
            <a:ext cx="11734800" cy="1078291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General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Revenues YTD Through December 2023 Collected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endParaRPr lang="en-US" sz="31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A262EA-CE0F-1E3D-9DA3-59699543F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97195"/>
              </p:ext>
            </p:extLst>
          </p:nvPr>
        </p:nvGraphicFramePr>
        <p:xfrm>
          <a:off x="152400" y="1295401"/>
          <a:ext cx="11734799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9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430000" cy="1265238"/>
          </a:xfrm>
          <a:solidFill>
            <a:srgbClr val="387C2B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General Fund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Unaudited FY 2024 Revenues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YTD Through December 2023 (25% of fiscal year)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32662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3E3ADA38-DD62-4441-92EB-D157E7084CB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86200" y="5715000"/>
            <a:ext cx="66294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Permits &amp; Licenses 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0 SF permit issued in December 2023 (FY 2024) =   1 YTD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1 SF permit issued in December 2022 (FY 2023) =   1 YTD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0B0704-D3BF-ADC1-40B1-281EAD20F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3029"/>
              </p:ext>
            </p:extLst>
          </p:nvPr>
        </p:nvGraphicFramePr>
        <p:xfrm>
          <a:off x="304800" y="1600200"/>
          <a:ext cx="11430000" cy="3807935"/>
        </p:xfrm>
        <a:graphic>
          <a:graphicData uri="http://schemas.openxmlformats.org/drawingml/2006/table">
            <a:tbl>
              <a:tblPr/>
              <a:tblGrid>
                <a:gridCol w="2394553">
                  <a:extLst>
                    <a:ext uri="{9D8B030D-6E8A-4147-A177-3AD203B41FA5}">
                      <a16:colId xmlns:a16="http://schemas.microsoft.com/office/drawing/2014/main" val="1302964232"/>
                    </a:ext>
                  </a:extLst>
                </a:gridCol>
                <a:gridCol w="2139134">
                  <a:extLst>
                    <a:ext uri="{9D8B030D-6E8A-4147-A177-3AD203B41FA5}">
                      <a16:colId xmlns:a16="http://schemas.microsoft.com/office/drawing/2014/main" val="779586290"/>
                    </a:ext>
                  </a:extLst>
                </a:gridCol>
                <a:gridCol w="1756005">
                  <a:extLst>
                    <a:ext uri="{9D8B030D-6E8A-4147-A177-3AD203B41FA5}">
                      <a16:colId xmlns:a16="http://schemas.microsoft.com/office/drawing/2014/main" val="1134158769"/>
                    </a:ext>
                  </a:extLst>
                </a:gridCol>
                <a:gridCol w="2139134">
                  <a:extLst>
                    <a:ext uri="{9D8B030D-6E8A-4147-A177-3AD203B41FA5}">
                      <a16:colId xmlns:a16="http://schemas.microsoft.com/office/drawing/2014/main" val="668833672"/>
                    </a:ext>
                  </a:extLst>
                </a:gridCol>
                <a:gridCol w="1644260">
                  <a:extLst>
                    <a:ext uri="{9D8B030D-6E8A-4147-A177-3AD203B41FA5}">
                      <a16:colId xmlns:a16="http://schemas.microsoft.com/office/drawing/2014/main" val="3258901274"/>
                    </a:ext>
                  </a:extLst>
                </a:gridCol>
                <a:gridCol w="1356914">
                  <a:extLst>
                    <a:ext uri="{9D8B030D-6E8A-4147-A177-3AD203B41FA5}">
                      <a16:colId xmlns:a16="http://schemas.microsoft.com/office/drawing/2014/main" val="2206819174"/>
                    </a:ext>
                  </a:extLst>
                </a:gridCol>
              </a:tblGrid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Gen Fund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16467"/>
                  </a:ext>
                </a:extLst>
              </a:tr>
              <a:tr h="64169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yr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207720"/>
                  </a:ext>
                </a:extLst>
              </a:tr>
              <a:tr h="2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57771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9,637,662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5,486,740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4,912,303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574,437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809779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2,968,536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708,038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734,225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(26,187)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776205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Franchise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999,057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27,102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24,021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961263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Permits &amp; licenses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460,410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145,577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86,264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187588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1,418,093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337,333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326,122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201946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859,394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369,642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268,101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774780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Court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276,384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63,998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59,988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517773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1,512,530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089607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18,132,066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7,138,430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6,411,023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727,407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35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24600"/>
            <a:ext cx="21336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17110"/>
            <a:ext cx="11734800" cy="1078291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General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Expenditure YTD Through December 2023 </a:t>
            </a:r>
            <a:r>
              <a:rPr lang="en-US" sz="3100" b="1" dirty="0">
                <a:solidFill>
                  <a:schemeClr val="bg1"/>
                </a:solidFill>
              </a:rPr>
              <a:t>(25% </a:t>
            </a:r>
            <a:r>
              <a:rPr lang="en-US" sz="3600" b="1" dirty="0">
                <a:solidFill>
                  <a:schemeClr val="bg1"/>
                </a:solidFill>
              </a:rPr>
              <a:t>of fiscal year)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endParaRPr lang="en-US" sz="31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7D4419-FD4F-D523-5F46-4D347C7F2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48810"/>
              </p:ext>
            </p:extLst>
          </p:nvPr>
        </p:nvGraphicFramePr>
        <p:xfrm>
          <a:off x="152400" y="1295401"/>
          <a:ext cx="117348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14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11734800" cy="4876800"/>
          </a:xfrm>
        </p:spPr>
        <p:txBody>
          <a:bodyPr wrap="square">
            <a:noAutofit/>
          </a:bodyPr>
          <a:lstStyle/>
          <a:p>
            <a:pPr marL="0" indent="0">
              <a:spcBef>
                <a:spcPts val="328"/>
              </a:spcBef>
              <a:buNone/>
            </a:pPr>
            <a:r>
              <a:rPr lang="en-US" sz="2400" u="sng" dirty="0">
                <a:solidFill>
                  <a:srgbClr val="000000"/>
                </a:solidFill>
              </a:rPr>
              <a:t>Expenditures</a:t>
            </a:r>
          </a:p>
          <a:p>
            <a:pPr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Expenditures for December are $6,898,264; 37.4% of budget</a:t>
            </a:r>
          </a:p>
          <a:p>
            <a:pPr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Expenditures are $3,225,148 &gt; FY23</a:t>
            </a:r>
          </a:p>
          <a:p>
            <a:pPr lvl="1"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Human Resources, $291,669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TML insurance changed from quarterly payment to annual to capture savings</a:t>
            </a:r>
          </a:p>
          <a:p>
            <a:pPr lvl="2">
              <a:spcBef>
                <a:spcPts val="328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Council 380 Agreement, $2,250,000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Ordinance 23-09-1330 380 agreement. Approved in FY23, paid in FY24</a:t>
            </a:r>
          </a:p>
          <a:p>
            <a:pPr lvl="2">
              <a:spcBef>
                <a:spcPts val="328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Police , $1,101,731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Motor Vehicles, $45,785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Radio and Radar Equipment, $35,907 </a:t>
            </a:r>
          </a:p>
          <a:p>
            <a:pPr lvl="3">
              <a:spcBef>
                <a:spcPts val="328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328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Bef>
                <a:spcPts val="328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24600"/>
            <a:ext cx="21336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17110"/>
            <a:ext cx="11963400" cy="1687890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General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Expenditures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December 2023 </a:t>
            </a:r>
            <a:r>
              <a:rPr lang="en-US" sz="3100" b="1" dirty="0">
                <a:solidFill>
                  <a:schemeClr val="bg1"/>
                </a:solidFill>
              </a:rPr>
              <a:t>(25% </a:t>
            </a:r>
            <a:r>
              <a:rPr lang="en-US" sz="3600" b="1" dirty="0">
                <a:solidFill>
                  <a:schemeClr val="bg1"/>
                </a:solidFill>
              </a:rPr>
              <a:t>of fiscal year)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85180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General Fund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Expenditures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May, 2008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5999" y="640080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1E0FC14D-F5B1-473D-96C9-6489900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62192"/>
            <a:ext cx="11734800" cy="1295400"/>
          </a:xfrm>
          <a:prstGeom prst="rect">
            <a:avLst/>
          </a:prstGeom>
          <a:solidFill>
            <a:srgbClr val="387C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General Fund</a:t>
            </a:r>
            <a:b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Unaudited FY 2024 Expenditures</a:t>
            </a:r>
            <a:b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YTD Through December 2023 (25% of fiscal year)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85F552-BE39-DFFF-5EAE-A1A81E435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39835"/>
              </p:ext>
            </p:extLst>
          </p:nvPr>
        </p:nvGraphicFramePr>
        <p:xfrm>
          <a:off x="304800" y="1600202"/>
          <a:ext cx="11734799" cy="4800592"/>
        </p:xfrm>
        <a:graphic>
          <a:graphicData uri="http://schemas.openxmlformats.org/drawingml/2006/table">
            <a:tbl>
              <a:tblPr/>
              <a:tblGrid>
                <a:gridCol w="2458408">
                  <a:extLst>
                    <a:ext uri="{9D8B030D-6E8A-4147-A177-3AD203B41FA5}">
                      <a16:colId xmlns:a16="http://schemas.microsoft.com/office/drawing/2014/main" val="2389787178"/>
                    </a:ext>
                  </a:extLst>
                </a:gridCol>
                <a:gridCol w="2196178">
                  <a:extLst>
                    <a:ext uri="{9D8B030D-6E8A-4147-A177-3AD203B41FA5}">
                      <a16:colId xmlns:a16="http://schemas.microsoft.com/office/drawing/2014/main" val="4138376109"/>
                    </a:ext>
                  </a:extLst>
                </a:gridCol>
                <a:gridCol w="1802831">
                  <a:extLst>
                    <a:ext uri="{9D8B030D-6E8A-4147-A177-3AD203B41FA5}">
                      <a16:colId xmlns:a16="http://schemas.microsoft.com/office/drawing/2014/main" val="769703589"/>
                    </a:ext>
                  </a:extLst>
                </a:gridCol>
                <a:gridCol w="2196178">
                  <a:extLst>
                    <a:ext uri="{9D8B030D-6E8A-4147-A177-3AD203B41FA5}">
                      <a16:colId xmlns:a16="http://schemas.microsoft.com/office/drawing/2014/main" val="1841373351"/>
                    </a:ext>
                  </a:extLst>
                </a:gridCol>
                <a:gridCol w="1688107">
                  <a:extLst>
                    <a:ext uri="{9D8B030D-6E8A-4147-A177-3AD203B41FA5}">
                      <a16:colId xmlns:a16="http://schemas.microsoft.com/office/drawing/2014/main" val="426295602"/>
                    </a:ext>
                  </a:extLst>
                </a:gridCol>
                <a:gridCol w="1393097">
                  <a:extLst>
                    <a:ext uri="{9D8B030D-6E8A-4147-A177-3AD203B41FA5}">
                      <a16:colId xmlns:a16="http://schemas.microsoft.com/office/drawing/2014/main" val="3072357689"/>
                    </a:ext>
                  </a:extLst>
                </a:gridCol>
              </a:tblGrid>
              <a:tr h="20161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Gen Fund 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87361"/>
                  </a:ext>
                </a:extLst>
              </a:tr>
              <a:tr h="56669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spent yr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827213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595476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690,721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152,383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84,883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(67,500)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15455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545,653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291,669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105,644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(186,025)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940677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1,444,433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623,038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627,818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677023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Council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357,783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2,307,143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48,269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(2,258,874)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82499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Secretary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260,372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68,133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51,817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(16,316)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990433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793,985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168,004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115,935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(52,069)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07541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3,639,761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795,430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668,882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(126,548)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867793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Works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471,459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101,777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54,661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(47,116)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724161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731,325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216,511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174,184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(42,327)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213802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839,767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192,354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127,692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(64,662)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121277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4,808,203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1,101,731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891,193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(210,538)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08609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Animal Control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208,791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44,303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29,177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(15,126)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848172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Recreation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576,423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132,511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93,782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(38,729)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206196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1,524,803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332,916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234,209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(98,707)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74396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Court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399,715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83,569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71,864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(11,705)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796936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1,118,697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276,691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269,895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(6,796)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749787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Non-Departmental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33,242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23,211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585527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508043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18,445,133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6,898,264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3,673,116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(3,225,148)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661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65492"/>
            <a:ext cx="11684000" cy="2830308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800" u="sng" dirty="0">
                <a:solidFill>
                  <a:srgbClr val="000000"/>
                </a:solidFill>
              </a:rPr>
              <a:t>Revenues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</a:rPr>
              <a:t>Revenue collections for December are $3,210,396; 21.8% of budget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</a:rPr>
              <a:t>Revenue collections are $122,872 &lt; FY23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Revenues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December 2023 (25%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7E3950-DD51-F6FD-C6F3-B20C52288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02474"/>
              </p:ext>
            </p:extLst>
          </p:nvPr>
        </p:nvGraphicFramePr>
        <p:xfrm>
          <a:off x="381000" y="3491176"/>
          <a:ext cx="11379201" cy="2909621"/>
        </p:xfrm>
        <a:graphic>
          <a:graphicData uri="http://schemas.openxmlformats.org/drawingml/2006/table">
            <a:tbl>
              <a:tblPr/>
              <a:tblGrid>
                <a:gridCol w="2383911">
                  <a:extLst>
                    <a:ext uri="{9D8B030D-6E8A-4147-A177-3AD203B41FA5}">
                      <a16:colId xmlns:a16="http://schemas.microsoft.com/office/drawing/2014/main" val="3449845921"/>
                    </a:ext>
                  </a:extLst>
                </a:gridCol>
                <a:gridCol w="2129627">
                  <a:extLst>
                    <a:ext uri="{9D8B030D-6E8A-4147-A177-3AD203B41FA5}">
                      <a16:colId xmlns:a16="http://schemas.microsoft.com/office/drawing/2014/main" val="1289777423"/>
                    </a:ext>
                  </a:extLst>
                </a:gridCol>
                <a:gridCol w="1748201">
                  <a:extLst>
                    <a:ext uri="{9D8B030D-6E8A-4147-A177-3AD203B41FA5}">
                      <a16:colId xmlns:a16="http://schemas.microsoft.com/office/drawing/2014/main" val="2507232247"/>
                    </a:ext>
                  </a:extLst>
                </a:gridCol>
                <a:gridCol w="2129627">
                  <a:extLst>
                    <a:ext uri="{9D8B030D-6E8A-4147-A177-3AD203B41FA5}">
                      <a16:colId xmlns:a16="http://schemas.microsoft.com/office/drawing/2014/main" val="2138163605"/>
                    </a:ext>
                  </a:extLst>
                </a:gridCol>
                <a:gridCol w="1636952">
                  <a:extLst>
                    <a:ext uri="{9D8B030D-6E8A-4147-A177-3AD203B41FA5}">
                      <a16:colId xmlns:a16="http://schemas.microsoft.com/office/drawing/2014/main" val="1210311512"/>
                    </a:ext>
                  </a:extLst>
                </a:gridCol>
                <a:gridCol w="1350883">
                  <a:extLst>
                    <a:ext uri="{9D8B030D-6E8A-4147-A177-3AD203B41FA5}">
                      <a16:colId xmlns:a16="http://schemas.microsoft.com/office/drawing/2014/main" val="2940011779"/>
                    </a:ext>
                  </a:extLst>
                </a:gridCol>
              </a:tblGrid>
              <a:tr h="29096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Utility Fund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799320"/>
                  </a:ext>
                </a:extLst>
              </a:tr>
              <a:tr h="87288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yr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867698"/>
                  </a:ext>
                </a:extLst>
              </a:tr>
              <a:tr h="290962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675779"/>
                  </a:ext>
                </a:extLst>
              </a:tr>
              <a:tr h="290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396,500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165,922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128,080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37,842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42469"/>
                  </a:ext>
                </a:extLst>
              </a:tr>
              <a:tr h="290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9,981,762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2,039,703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2,179,163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(139,461)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77769"/>
                  </a:ext>
                </a:extLst>
              </a:tr>
              <a:tr h="290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Sewer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4,193,228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1,004,771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1,026,024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(21,253)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24533"/>
                  </a:ext>
                </a:extLst>
              </a:tr>
              <a:tr h="290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125,030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264521"/>
                  </a:ext>
                </a:extLst>
              </a:tr>
              <a:tr h="290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14,696,520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3,210,396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3,333,268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(122,872)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75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97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105973</TotalTime>
  <Words>1514</Words>
  <Application>Microsoft Office PowerPoint</Application>
  <PresentationFormat>Widescreen</PresentationFormat>
  <Paragraphs>559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Bank Account/Asset Balances </vt:lpstr>
      <vt:lpstr>Sales Tax – 2% General Fund/MDD/MCDC/Street</vt:lpstr>
      <vt:lpstr>  General Fund Revenues YTD Through December 2023 Collected  </vt:lpstr>
      <vt:lpstr>General Fund Unaudited FY 2024 Revenues YTD Through December 2023 (25% of fiscal year)</vt:lpstr>
      <vt:lpstr>  General Fund Expenditure YTD Through December 2023 (25% of fiscal year)  </vt:lpstr>
      <vt:lpstr>  General Fund Unaudited FY 2024 Expenditures  YTD Through December 2023 (25% of fiscal year) </vt:lpstr>
      <vt:lpstr>General Fund Expenditures May, 2008</vt:lpstr>
      <vt:lpstr> Utility Fund Unaudited FY 2024 Revenues YTD Through December 2023 (25% of fiscal year) </vt:lpstr>
      <vt:lpstr> Utility Fund Unaudited FY 2024 Revenues YTD Through December 2023 (25% of fiscal year) </vt:lpstr>
      <vt:lpstr> Utility Fund Unaudited FY 2024 Expenditures YTD Through December 2023 (25% of fiscal year) </vt:lpstr>
      <vt:lpstr> Utility Fund Unaudited FY 2024 Expenditures YTD Through December 2023 (25% of fiscal year)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Finance</dc:creator>
  <cp:lastModifiedBy>Berna Fitzpatrick-Walker</cp:lastModifiedBy>
  <cp:revision>3192</cp:revision>
  <cp:lastPrinted>2024-01-12T23:21:07Z</cp:lastPrinted>
  <dcterms:created xsi:type="dcterms:W3CDTF">2008-11-07T20:16:56Z</dcterms:created>
  <dcterms:modified xsi:type="dcterms:W3CDTF">2024-01-12T23:21:49Z</dcterms:modified>
</cp:coreProperties>
</file>