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487" r:id="rId3"/>
    <p:sldId id="515" r:id="rId4"/>
    <p:sldId id="519" r:id="rId5"/>
    <p:sldId id="506" r:id="rId6"/>
    <p:sldId id="507" r:id="rId7"/>
    <p:sldId id="509" r:id="rId8"/>
    <p:sldId id="517" r:id="rId9"/>
    <p:sldId id="518" r:id="rId10"/>
    <p:sldId id="510" r:id="rId11"/>
    <p:sldId id="511" r:id="rId12"/>
    <p:sldId id="516" r:id="rId13"/>
    <p:sldId id="512" r:id="rId14"/>
    <p:sldId id="496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12F"/>
    <a:srgbClr val="EAC473"/>
    <a:srgbClr val="59621D"/>
    <a:srgbClr val="747F25"/>
    <a:srgbClr val="E48312"/>
    <a:srgbClr val="E4C473"/>
    <a:srgbClr val="CAAD68"/>
    <a:srgbClr val="8E9B2D"/>
    <a:srgbClr val="B35639"/>
    <a:srgbClr val="A75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0046" autoAdjust="0"/>
  </p:normalViewPr>
  <p:slideViewPr>
    <p:cSldViewPr snapToGrid="0">
      <p:cViewPr varScale="1">
        <p:scale>
          <a:sx n="100" d="100"/>
          <a:sy n="100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33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1\Finance\FY%202025%20Audit\Financial%20Reporting\Quarterly%20Financial%20Report\FY25%202nd%20QTR%20REPORT%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1\Finance\FY%202025%20Audit\Financial%20Reporting\Quarterly%20Financial%20Report\FY25%202nd%20QTR%20REPORT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1\Finance\FY%202025%20Audit\Financial%20Reporting\Quarterly%20Financial%20Report\FY25%203RD%20QTR%20REPORT-DRAF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1\Finance\FY%202025%20Audit\Financial%20Reporting\Quarterly%20Financial%20Report\4th%20QTR%202025\FY25%204th%20QTR%20REPORT%20draf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1\Finance\FY%202025%20Audit\Financial%20Reporting\Quarterly%20Financial%20Report\FY25%202nd%20QTR%20REPORT%20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1\Finance\FY%202025%20Audit\Financial%20Reporting\Quarterly%20Financial%20Report\4th%20QTR%202025\FY25%204th%20QTR%20REPORT%20draft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42355527382244"/>
          <c:y val="0.14485028222285415"/>
          <c:w val="0.80157648565323492"/>
          <c:h val="0.6628850913924112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60879"/>
        <c:axId val="142758479"/>
      </c:barChart>
      <c:catAx>
        <c:axId val="14276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58479"/>
        <c:crosses val="autoZero"/>
        <c:auto val="1"/>
        <c:lblAlgn val="ctr"/>
        <c:lblOffset val="100"/>
        <c:noMultiLvlLbl val="0"/>
      </c:catAx>
      <c:valAx>
        <c:axId val="142758479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08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General Fund Sales Tax -</a:t>
            </a:r>
            <a:r>
              <a:rPr lang="en-US" sz="1200" baseline="0"/>
              <a:t> </a:t>
            </a:r>
            <a:r>
              <a:rPr lang="en-US" sz="1200"/>
              <a:t>1</a:t>
            </a:r>
            <a:r>
              <a:rPr lang="en-US" sz="1200" baseline="0"/>
              <a:t> cent</a:t>
            </a:r>
            <a:endParaRPr lang="en-US" sz="1200"/>
          </a:p>
          <a:p>
            <a:pPr>
              <a:defRPr sz="1200"/>
            </a:pPr>
            <a:r>
              <a:rPr lang="en-US" sz="1200"/>
              <a:t>Monthly</a:t>
            </a:r>
            <a:r>
              <a:rPr lang="en-US" sz="1200" baseline="0"/>
              <a:t> Collections Comparison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42355527382244"/>
          <c:y val="0.14485028222285415"/>
          <c:w val="0.80157648565323492"/>
          <c:h val="0.66288509139241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'3-SalesTax1GFMCDC'!$A$97</c:f>
              <c:strCache>
                <c:ptCount val="1"/>
                <c:pt idx="0">
                  <c:v>FY23 Actuals</c:v>
                </c:pt>
              </c:strCache>
            </c:strRef>
          </c:tx>
          <c:spPr>
            <a:solidFill>
              <a:srgbClr val="59621D"/>
            </a:solidFill>
            <a:ln>
              <a:noFill/>
            </a:ln>
            <a:effectLst/>
          </c:spPr>
          <c:invertIfNegative val="0"/>
          <c:cat>
            <c:strRef>
              <c:f>'3-SalesTax1GFMCDC'!$C$95:$N$95</c:f>
              <c:strCache>
                <c:ptCount val="12"/>
                <c:pt idx="0">
                  <c:v> Oct  </c:v>
                </c:pt>
                <c:pt idx="1">
                  <c:v> Nov </c:v>
                </c:pt>
                <c:pt idx="2">
                  <c:v> Dec </c:v>
                </c:pt>
                <c:pt idx="3">
                  <c:v> Jan  </c:v>
                </c:pt>
                <c:pt idx="4">
                  <c:v> Feb  </c:v>
                </c:pt>
                <c:pt idx="5">
                  <c:v> Mar </c:v>
                </c:pt>
                <c:pt idx="6">
                  <c:v> Apr </c:v>
                </c:pt>
                <c:pt idx="7">
                  <c:v> May </c:v>
                </c:pt>
                <c:pt idx="8">
                  <c:v> Jun </c:v>
                </c:pt>
                <c:pt idx="9">
                  <c:v> Jul </c:v>
                </c:pt>
                <c:pt idx="10">
                  <c:v> Aug </c:v>
                </c:pt>
                <c:pt idx="11">
                  <c:v> Sep </c:v>
                </c:pt>
              </c:strCache>
            </c:strRef>
          </c:cat>
          <c:val>
            <c:numRef>
              <c:f>'3-SalesTax1GFMCDC'!$C$97:$N$97</c:f>
              <c:numCache>
                <c:formatCode>_(* #,##0_);_(* \(#,##0\);_(* "-"??_);_(@_)</c:formatCode>
                <c:ptCount val="12"/>
                <c:pt idx="0">
                  <c:v>240484.31</c:v>
                </c:pt>
                <c:pt idx="1">
                  <c:v>246946.23</c:v>
                </c:pt>
                <c:pt idx="2">
                  <c:v>234350.32</c:v>
                </c:pt>
                <c:pt idx="3">
                  <c:v>245126.6</c:v>
                </c:pt>
                <c:pt idx="4">
                  <c:v>285159.90000000002</c:v>
                </c:pt>
                <c:pt idx="5">
                  <c:v>209852.22</c:v>
                </c:pt>
                <c:pt idx="6">
                  <c:v>197933.06</c:v>
                </c:pt>
                <c:pt idx="7">
                  <c:v>266712.99</c:v>
                </c:pt>
                <c:pt idx="8">
                  <c:v>242336.07</c:v>
                </c:pt>
                <c:pt idx="9">
                  <c:v>245915.83</c:v>
                </c:pt>
                <c:pt idx="10">
                  <c:v>264141.27</c:v>
                </c:pt>
                <c:pt idx="11">
                  <c:v>254666.08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B-4776-AB3D-63DBDE71D904}"/>
            </c:ext>
          </c:extLst>
        </c:ser>
        <c:ser>
          <c:idx val="1"/>
          <c:order val="1"/>
          <c:tx>
            <c:strRef>
              <c:f>'3-SalesTax1GFMCDC'!$A$98</c:f>
              <c:strCache>
                <c:ptCount val="1"/>
                <c:pt idx="0">
                  <c:v>FY24 Actuals</c:v>
                </c:pt>
              </c:strCache>
            </c:strRef>
          </c:tx>
          <c:spPr>
            <a:solidFill>
              <a:srgbClr val="EAC473"/>
            </a:solidFill>
            <a:ln>
              <a:noFill/>
            </a:ln>
            <a:effectLst/>
          </c:spPr>
          <c:invertIfNegative val="0"/>
          <c:cat>
            <c:strRef>
              <c:f>'3-SalesTax1GFMCDC'!$C$95:$N$95</c:f>
              <c:strCache>
                <c:ptCount val="12"/>
                <c:pt idx="0">
                  <c:v> Oct  </c:v>
                </c:pt>
                <c:pt idx="1">
                  <c:v> Nov </c:v>
                </c:pt>
                <c:pt idx="2">
                  <c:v> Dec </c:v>
                </c:pt>
                <c:pt idx="3">
                  <c:v> Jan  </c:v>
                </c:pt>
                <c:pt idx="4">
                  <c:v> Feb  </c:v>
                </c:pt>
                <c:pt idx="5">
                  <c:v> Mar </c:v>
                </c:pt>
                <c:pt idx="6">
                  <c:v> Apr </c:v>
                </c:pt>
                <c:pt idx="7">
                  <c:v> May </c:v>
                </c:pt>
                <c:pt idx="8">
                  <c:v> Jun </c:v>
                </c:pt>
                <c:pt idx="9">
                  <c:v> Jul </c:v>
                </c:pt>
                <c:pt idx="10">
                  <c:v> Aug </c:v>
                </c:pt>
                <c:pt idx="11">
                  <c:v> Sep </c:v>
                </c:pt>
              </c:strCache>
            </c:strRef>
          </c:cat>
          <c:val>
            <c:numRef>
              <c:f>'3-SalesTax1GFMCDC'!$C$98:$N$98</c:f>
              <c:numCache>
                <c:formatCode>_(* #,##0_);_(* \(#,##0\);_(* "-"??_);_(@_)</c:formatCode>
                <c:ptCount val="12"/>
                <c:pt idx="0">
                  <c:v>228250.49</c:v>
                </c:pt>
                <c:pt idx="1">
                  <c:v>240070.77</c:v>
                </c:pt>
                <c:pt idx="2">
                  <c:v>229407.75</c:v>
                </c:pt>
                <c:pt idx="3">
                  <c:v>247819.24</c:v>
                </c:pt>
                <c:pt idx="4">
                  <c:v>471707.55</c:v>
                </c:pt>
                <c:pt idx="5">
                  <c:v>23788.17</c:v>
                </c:pt>
                <c:pt idx="6">
                  <c:v>210383.33</c:v>
                </c:pt>
                <c:pt idx="7">
                  <c:v>255338.25</c:v>
                </c:pt>
                <c:pt idx="8">
                  <c:v>236041.1</c:v>
                </c:pt>
                <c:pt idx="9">
                  <c:v>232087.91</c:v>
                </c:pt>
                <c:pt idx="10">
                  <c:v>255147.74</c:v>
                </c:pt>
                <c:pt idx="11">
                  <c:v>290426.23999999999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B-4776-AB3D-63DBDE71D904}"/>
            </c:ext>
          </c:extLst>
        </c:ser>
        <c:ser>
          <c:idx val="2"/>
          <c:order val="2"/>
          <c:tx>
            <c:strRef>
              <c:f>'3-SalesTax1GFMCDC'!$A$99</c:f>
              <c:strCache>
                <c:ptCount val="1"/>
                <c:pt idx="0">
                  <c:v>FY25 Actuals (Unaudited)</c:v>
                </c:pt>
              </c:strCache>
            </c:strRef>
          </c:tx>
          <c:spPr>
            <a:solidFill>
              <a:srgbClr val="93A12F"/>
            </a:solidFill>
            <a:ln>
              <a:noFill/>
            </a:ln>
            <a:effectLst/>
          </c:spPr>
          <c:invertIfNegative val="0"/>
          <c:cat>
            <c:strRef>
              <c:f>'3-SalesTax1GFMCDC'!$C$95:$N$95</c:f>
              <c:strCache>
                <c:ptCount val="12"/>
                <c:pt idx="0">
                  <c:v> Oct  </c:v>
                </c:pt>
                <c:pt idx="1">
                  <c:v> Nov </c:v>
                </c:pt>
                <c:pt idx="2">
                  <c:v> Dec </c:v>
                </c:pt>
                <c:pt idx="3">
                  <c:v> Jan  </c:v>
                </c:pt>
                <c:pt idx="4">
                  <c:v> Feb  </c:v>
                </c:pt>
                <c:pt idx="5">
                  <c:v> Mar </c:v>
                </c:pt>
                <c:pt idx="6">
                  <c:v> Apr </c:v>
                </c:pt>
                <c:pt idx="7">
                  <c:v> May </c:v>
                </c:pt>
                <c:pt idx="8">
                  <c:v> Jun </c:v>
                </c:pt>
                <c:pt idx="9">
                  <c:v> Jul </c:v>
                </c:pt>
                <c:pt idx="10">
                  <c:v> Aug </c:v>
                </c:pt>
                <c:pt idx="11">
                  <c:v> Sep </c:v>
                </c:pt>
              </c:strCache>
            </c:strRef>
          </c:cat>
          <c:val>
            <c:numRef>
              <c:f>'3-SalesTax1GFMCDC'!$C$99:$N$99</c:f>
              <c:numCache>
                <c:formatCode>_(* #,##0_);_(* \(#,##0\);_(* "-"??_);_(@_)</c:formatCode>
                <c:ptCount val="12"/>
                <c:pt idx="0">
                  <c:v>192480.9</c:v>
                </c:pt>
                <c:pt idx="1">
                  <c:v>249080.03</c:v>
                </c:pt>
                <c:pt idx="2">
                  <c:v>239798.85</c:v>
                </c:pt>
                <c:pt idx="3">
                  <c:v>244081.61</c:v>
                </c:pt>
                <c:pt idx="4">
                  <c:v>341636.48</c:v>
                </c:pt>
                <c:pt idx="5">
                  <c:v>207853.72</c:v>
                </c:pt>
                <c:pt idx="6">
                  <c:v>173923.25</c:v>
                </c:pt>
                <c:pt idx="7">
                  <c:v>261558.13</c:v>
                </c:pt>
                <c:pt idx="8">
                  <c:v>246891.73</c:v>
                </c:pt>
                <c:pt idx="9">
                  <c:v>246892</c:v>
                </c:pt>
                <c:pt idx="10">
                  <c:v>251468</c:v>
                </c:pt>
                <c:pt idx="11">
                  <c:v>256237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B-4776-AB3D-63DBDE71D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60879"/>
        <c:axId val="142758479"/>
      </c:barChart>
      <c:lineChart>
        <c:grouping val="standard"/>
        <c:varyColors val="0"/>
        <c:ser>
          <c:idx val="3"/>
          <c:order val="3"/>
          <c:tx>
            <c:strRef>
              <c:f>'3-SalesTax1GFMCDC'!$A$100</c:f>
              <c:strCache>
                <c:ptCount val="1"/>
                <c:pt idx="0">
                  <c:v>FY25 Budget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'3-SalesTax1GFMCDC'!$C$95:$N$95</c:f>
              <c:strCache>
                <c:ptCount val="12"/>
                <c:pt idx="0">
                  <c:v> Oct  </c:v>
                </c:pt>
                <c:pt idx="1">
                  <c:v> Nov </c:v>
                </c:pt>
                <c:pt idx="2">
                  <c:v> Dec </c:v>
                </c:pt>
                <c:pt idx="3">
                  <c:v> Jan  </c:v>
                </c:pt>
                <c:pt idx="4">
                  <c:v> Feb  </c:v>
                </c:pt>
                <c:pt idx="5">
                  <c:v> Mar </c:v>
                </c:pt>
                <c:pt idx="6">
                  <c:v> Apr </c:v>
                </c:pt>
                <c:pt idx="7">
                  <c:v> May </c:v>
                </c:pt>
                <c:pt idx="8">
                  <c:v> Jun </c:v>
                </c:pt>
                <c:pt idx="9">
                  <c:v> Jul </c:v>
                </c:pt>
                <c:pt idx="10">
                  <c:v> Aug </c:v>
                </c:pt>
                <c:pt idx="11">
                  <c:v> Sep </c:v>
                </c:pt>
              </c:strCache>
            </c:strRef>
          </c:cat>
          <c:val>
            <c:numRef>
              <c:f>'3-SalesTax1GFMCDC'!$C$100:$N$100</c:f>
              <c:numCache>
                <c:formatCode>_(* #,##0_);_(* \(#,##0\);_(* "-"??_);_(@_)</c:formatCode>
                <c:ptCount val="12"/>
                <c:pt idx="0">
                  <c:v>233751.83361337302</c:v>
                </c:pt>
                <c:pt idx="1">
                  <c:v>253272.15480643231</c:v>
                </c:pt>
                <c:pt idx="2">
                  <c:v>230497.57638473972</c:v>
                </c:pt>
                <c:pt idx="3">
                  <c:v>249510.07439315718</c:v>
                </c:pt>
                <c:pt idx="4">
                  <c:v>248002</c:v>
                </c:pt>
                <c:pt idx="5">
                  <c:v>248002</c:v>
                </c:pt>
                <c:pt idx="6">
                  <c:v>198204.37160671438</c:v>
                </c:pt>
                <c:pt idx="7">
                  <c:v>269761.46943177632</c:v>
                </c:pt>
                <c:pt idx="8">
                  <c:v>238680.5750944429</c:v>
                </c:pt>
                <c:pt idx="9">
                  <c:v>237365.92194726926</c:v>
                </c:pt>
                <c:pt idx="10">
                  <c:v>265638.14185785933</c:v>
                </c:pt>
                <c:pt idx="11">
                  <c:v>260996.95351509991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DB-4776-AB3D-63DBDE71D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60879"/>
        <c:axId val="142758479"/>
      </c:lineChart>
      <c:catAx>
        <c:axId val="14276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58479"/>
        <c:crosses val="autoZero"/>
        <c:auto val="1"/>
        <c:lblAlgn val="ctr"/>
        <c:lblOffset val="100"/>
        <c:noMultiLvlLbl val="0"/>
      </c:catAx>
      <c:valAx>
        <c:axId val="142758479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08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30902773955336"/>
          <c:y val="0.11901636272346308"/>
          <c:w val="0.657270959886743"/>
          <c:h val="0.7180002085336761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59071184"/>
        <c:axId val="59070224"/>
      </c:barChart>
      <c:catAx>
        <c:axId val="5907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0224"/>
        <c:crosses val="autoZero"/>
        <c:auto val="1"/>
        <c:lblAlgn val="ctr"/>
        <c:lblOffset val="100"/>
        <c:noMultiLvlLbl val="0"/>
      </c:catAx>
      <c:valAx>
        <c:axId val="5907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26787827416687"/>
          <c:y val="0.9451397880501945"/>
          <c:w val="0.77785446992051532"/>
          <c:h val="5.486021194980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77249718785151"/>
          <c:y val="1.6095380904451817E-3"/>
          <c:w val="0.64384921350879398"/>
          <c:h val="0.83818936362402874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59071184"/>
        <c:axId val="59070224"/>
      </c:barChart>
      <c:catAx>
        <c:axId val="5907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070224"/>
        <c:crosses val="autoZero"/>
        <c:auto val="1"/>
        <c:lblAlgn val="ctr"/>
        <c:lblOffset val="100"/>
        <c:noMultiLvlLbl val="0"/>
      </c:catAx>
      <c:valAx>
        <c:axId val="5907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11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0826789012484551"/>
          <c:y val="0.94643462370261255"/>
          <c:w val="0.77785446992051532"/>
          <c:h val="1.6298040383706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46561888097319"/>
          <c:y val="3.6606724123069097E-2"/>
          <c:w val="0.64384921350879398"/>
          <c:h val="0.83818936362402874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59071184"/>
        <c:axId val="59070224"/>
      </c:barChart>
      <c:catAx>
        <c:axId val="5907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0224"/>
        <c:crosses val="autoZero"/>
        <c:auto val="1"/>
        <c:lblAlgn val="ctr"/>
        <c:lblOffset val="100"/>
        <c:noMultiLvlLbl val="0"/>
      </c:catAx>
      <c:valAx>
        <c:axId val="5907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11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1049539093418113"/>
          <c:y val="0.9451398071692193"/>
          <c:w val="0"/>
          <c:h val="1.4420737702110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46558932246205"/>
          <c:y val="5.0522828132879255E-2"/>
          <c:w val="0.64384921350879398"/>
          <c:h val="0.838189363624028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'5-General Fund'!$D$6</c:f>
              <c:strCache>
                <c:ptCount val="1"/>
                <c:pt idx="0">
                  <c:v>FY24 YTD Actual</c:v>
                </c:pt>
              </c:strCache>
            </c:strRef>
          </c:tx>
          <c:spPr>
            <a:solidFill>
              <a:srgbClr val="8E9B2D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'5-General Fund'!$A$7:$A$13</c:f>
              <c:strCache>
                <c:ptCount val="7"/>
                <c:pt idx="0">
                  <c:v>Property Taxes</c:v>
                </c:pt>
                <c:pt idx="1">
                  <c:v>Sales Taxes</c:v>
                </c:pt>
                <c:pt idx="2">
                  <c:v>Franchise Taxes</c:v>
                </c:pt>
                <c:pt idx="3">
                  <c:v>Permits &amp; Licenses</c:v>
                </c:pt>
                <c:pt idx="4">
                  <c:v>Court Fines &amp; Fees</c:v>
                </c:pt>
                <c:pt idx="5">
                  <c:v>Other Revenue</c:v>
                </c:pt>
                <c:pt idx="6">
                  <c:v>Other Transfers/Sources</c:v>
                </c:pt>
              </c:strCache>
              <c:extLst/>
            </c:strRef>
          </c:cat>
          <c:val>
            <c:numRef>
              <c:f>'5-General Fund'!$D$7:$D$13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9579080.3800000008</c:v>
                </c:pt>
                <c:pt idx="1">
                  <c:v>2907764.27</c:v>
                </c:pt>
                <c:pt idx="2">
                  <c:v>964611.59</c:v>
                </c:pt>
                <c:pt idx="3">
                  <c:v>499997.76</c:v>
                </c:pt>
                <c:pt idx="4">
                  <c:v>263554.14</c:v>
                </c:pt>
                <c:pt idx="5">
                  <c:v>6168539.5999999996</c:v>
                </c:pt>
                <c:pt idx="6">
                  <c:v>1512530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E9F-41B0-BD0A-0DB105397C30}"/>
            </c:ext>
          </c:extLst>
        </c:ser>
        <c:ser>
          <c:idx val="0"/>
          <c:order val="1"/>
          <c:tx>
            <c:strRef>
              <c:f>'5-General Fund'!$C$6</c:f>
              <c:strCache>
                <c:ptCount val="1"/>
                <c:pt idx="0">
                  <c:v>FY25 YTD Actual</c:v>
                </c:pt>
              </c:strCache>
            </c:strRef>
          </c:tx>
          <c:spPr>
            <a:solidFill>
              <a:srgbClr val="CAAD68"/>
            </a:solidFill>
            <a:ln>
              <a:solidFill>
                <a:srgbClr val="59621D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'5-General Fund'!$A$7:$A$13</c:f>
              <c:strCache>
                <c:ptCount val="7"/>
                <c:pt idx="0">
                  <c:v>Property Taxes</c:v>
                </c:pt>
                <c:pt idx="1">
                  <c:v>Sales Taxes</c:v>
                </c:pt>
                <c:pt idx="2">
                  <c:v>Franchise Taxes</c:v>
                </c:pt>
                <c:pt idx="3">
                  <c:v>Permits &amp; Licenses</c:v>
                </c:pt>
                <c:pt idx="4">
                  <c:v>Court Fines &amp; Fees</c:v>
                </c:pt>
                <c:pt idx="5">
                  <c:v>Other Revenue</c:v>
                </c:pt>
                <c:pt idx="6">
                  <c:v>Other Transfers/Sources</c:v>
                </c:pt>
              </c:strCache>
              <c:extLst/>
            </c:strRef>
          </c:cat>
          <c:val>
            <c:numRef>
              <c:f>'5-General Fund'!$C$7:$C$13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10116509</c:v>
                </c:pt>
                <c:pt idx="1">
                  <c:v>2949351</c:v>
                </c:pt>
                <c:pt idx="2">
                  <c:v>913014</c:v>
                </c:pt>
                <c:pt idx="3">
                  <c:v>1063815</c:v>
                </c:pt>
                <c:pt idx="4">
                  <c:v>326618</c:v>
                </c:pt>
                <c:pt idx="5">
                  <c:v>3026236</c:v>
                </c:pt>
                <c:pt idx="6">
                  <c:v>1877598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E9F-41B0-BD0A-0DB105397C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59071184"/>
        <c:axId val="59070224"/>
      </c:barChart>
      <c:catAx>
        <c:axId val="59071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0224"/>
        <c:crosses val="autoZero"/>
        <c:auto val="1"/>
        <c:lblAlgn val="ctr"/>
        <c:lblOffset val="100"/>
        <c:noMultiLvlLbl val="0"/>
      </c:catAx>
      <c:valAx>
        <c:axId val="5907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low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7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826787827416687"/>
          <c:y val="0.9451397880501945"/>
          <c:w val="0.77785446992051532"/>
          <c:h val="5.486021194980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19712599908005E-2"/>
          <c:y val="1.8140079062594174E-3"/>
          <c:w val="0.87359164605660899"/>
          <c:h val="0.8646561091928161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22"/>
        <c:axId val="635086144"/>
        <c:axId val="635087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'General Fund'!#REF!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'5-General Fund'!$A$17:$A$34</c15:sqref>
                        </c15:formulaRef>
                      </c:ext>
                    </c:extLst>
                    <c:strCache>
                      <c:ptCount val="18"/>
                      <c:pt idx="0">
                        <c:v>Administration</c:v>
                      </c:pt>
                      <c:pt idx="1">
                        <c:v>Human Resources</c:v>
                      </c:pt>
                      <c:pt idx="2">
                        <c:v>Information Technology</c:v>
                      </c:pt>
                      <c:pt idx="3">
                        <c:v>City Council</c:v>
                      </c:pt>
                      <c:pt idx="4">
                        <c:v>City Secretary</c:v>
                      </c:pt>
                      <c:pt idx="5">
                        <c:v>Finance</c:v>
                      </c:pt>
                      <c:pt idx="6">
                        <c:v>Fire Rescue</c:v>
                      </c:pt>
                      <c:pt idx="7">
                        <c:v>Public Works</c:v>
                      </c:pt>
                      <c:pt idx="8">
                        <c:v>Facilities</c:v>
                      </c:pt>
                      <c:pt idx="9">
                        <c:v>Community Development</c:v>
                      </c:pt>
                      <c:pt idx="10">
                        <c:v>Police</c:v>
                      </c:pt>
                      <c:pt idx="11">
                        <c:v>Animal Control</c:v>
                      </c:pt>
                      <c:pt idx="12">
                        <c:v>Recreation</c:v>
                      </c:pt>
                      <c:pt idx="13">
                        <c:v>Parks</c:v>
                      </c:pt>
                      <c:pt idx="14">
                        <c:v>Municipal Court</c:v>
                      </c:pt>
                      <c:pt idx="15">
                        <c:v>Solid Waste</c:v>
                      </c:pt>
                      <c:pt idx="16">
                        <c:v>Non-Departmental</c:v>
                      </c:pt>
                      <c:pt idx="17">
                        <c:v>Other Uses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'5-General Fund'!$B$17:$B$34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8"/>
                      <c:pt idx="0" formatCode="_(&quot;$&quot;* #,##0_);_(&quot;$&quot;* \(#,##0\);_(&quot;$&quot;* &quot;-&quot;??_);_(@_)">
                        <c:v>831234</c:v>
                      </c:pt>
                      <c:pt idx="1">
                        <c:v>631474</c:v>
                      </c:pt>
                      <c:pt idx="2">
                        <c:v>1544479</c:v>
                      </c:pt>
                      <c:pt idx="3">
                        <c:v>262623</c:v>
                      </c:pt>
                      <c:pt idx="4">
                        <c:v>278697</c:v>
                      </c:pt>
                      <c:pt idx="5">
                        <c:v>864183</c:v>
                      </c:pt>
                      <c:pt idx="6">
                        <c:v>4043553</c:v>
                      </c:pt>
                      <c:pt idx="7">
                        <c:v>861375</c:v>
                      </c:pt>
                      <c:pt idx="8">
                        <c:v>904903</c:v>
                      </c:pt>
                      <c:pt idx="9">
                        <c:v>824390</c:v>
                      </c:pt>
                      <c:pt idx="10">
                        <c:v>5400459</c:v>
                      </c:pt>
                      <c:pt idx="11">
                        <c:v>219507</c:v>
                      </c:pt>
                      <c:pt idx="12">
                        <c:v>650964</c:v>
                      </c:pt>
                      <c:pt idx="13">
                        <c:v>1787245</c:v>
                      </c:pt>
                      <c:pt idx="14">
                        <c:v>401631</c:v>
                      </c:pt>
                      <c:pt idx="15">
                        <c:v>1163445</c:v>
                      </c:pt>
                      <c:pt idx="16">
                        <c:v>-598527</c:v>
                      </c:pt>
                      <c:pt idx="17">
                        <c:v>844547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90F1-4851-8234-0C31CB513D28}"/>
                  </c:ext>
                </c:extLst>
              </c15:ser>
            </c15:filteredBarSeries>
          </c:ext>
        </c:extLst>
      </c:barChart>
      <c:catAx>
        <c:axId val="635086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5087104"/>
        <c:crosses val="autoZero"/>
        <c:auto val="1"/>
        <c:lblAlgn val="ctr"/>
        <c:lblOffset val="100"/>
        <c:noMultiLvlLbl val="0"/>
      </c:catAx>
      <c:valAx>
        <c:axId val="635087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3811027192503"/>
          <c:y val="0.92661136591832105"/>
          <c:w val="0.72535212349206868"/>
          <c:h val="6.0445860740014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0998978574336"/>
          <c:y val="5.2771472282372393E-3"/>
          <c:w val="0.79148965255557635"/>
          <c:h val="0.88834499272198109"/>
        </c:manualLayout>
      </c:layout>
      <c:barChart>
        <c:barDir val="bar"/>
        <c:grouping val="clustered"/>
        <c:varyColors val="0"/>
        <c:ser>
          <c:idx val="2"/>
          <c:order val="1"/>
          <c:tx>
            <c:strRef>
              <c:f>'5-General Fund'!$D$6</c:f>
              <c:strCache>
                <c:ptCount val="1"/>
                <c:pt idx="0">
                  <c:v>FY24 YTD Actual</c:v>
                </c:pt>
              </c:strCache>
            </c:strRef>
          </c:tx>
          <c:spPr>
            <a:solidFill>
              <a:srgbClr val="8E9B2D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4.6796498662692535E-3"/>
                  <c:y val="2.21971535481988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6F-46CC-AC9E-B1BBFFEA092F}"/>
                </c:ext>
              </c:extLst>
            </c:dLbl>
            <c:numFmt formatCode="_(* #,##0_);_(* \(#,##0\);_(* &quot;-&quot;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'5-General Fund'!$A$17:$A$34</c:f>
              <c:strCache>
                <c:ptCount val="18"/>
                <c:pt idx="0">
                  <c:v>Administration</c:v>
                </c:pt>
                <c:pt idx="1">
                  <c:v>Human Resources</c:v>
                </c:pt>
                <c:pt idx="2">
                  <c:v>Information Technology</c:v>
                </c:pt>
                <c:pt idx="3">
                  <c:v>City Council</c:v>
                </c:pt>
                <c:pt idx="4">
                  <c:v>City Secretary</c:v>
                </c:pt>
                <c:pt idx="5">
                  <c:v>Finance</c:v>
                </c:pt>
                <c:pt idx="6">
                  <c:v>Fire Rescue</c:v>
                </c:pt>
                <c:pt idx="7">
                  <c:v>Public Works</c:v>
                </c:pt>
                <c:pt idx="8">
                  <c:v>Facilities</c:v>
                </c:pt>
                <c:pt idx="9">
                  <c:v>Community Development</c:v>
                </c:pt>
                <c:pt idx="10">
                  <c:v>Police</c:v>
                </c:pt>
                <c:pt idx="11">
                  <c:v>Animal Control</c:v>
                </c:pt>
                <c:pt idx="12">
                  <c:v>Recreation</c:v>
                </c:pt>
                <c:pt idx="13">
                  <c:v>Parks</c:v>
                </c:pt>
                <c:pt idx="14">
                  <c:v>Municipal Court</c:v>
                </c:pt>
                <c:pt idx="15">
                  <c:v>Solid Waste</c:v>
                </c:pt>
                <c:pt idx="16">
                  <c:v>Non-Departmental</c:v>
                </c:pt>
                <c:pt idx="17">
                  <c:v>Transfer to VERF</c:v>
                </c:pt>
              </c:strCache>
            </c:strRef>
          </c:cat>
          <c:val>
            <c:numRef>
              <c:f>'5-General Fund'!$D$17:$D$34</c:f>
              <c:numCache>
                <c:formatCode>_(* #,##0_);_(* \(#,##0\);_(* "-"??_);_(@_)</c:formatCode>
                <c:ptCount val="18"/>
                <c:pt idx="0" formatCode="_(&quot;$&quot;* #,##0_);_(&quot;$&quot;* \(#,##0\);_(&quot;$&quot;* &quot;-&quot;??_);_(@_)">
                  <c:v>834150.73</c:v>
                </c:pt>
                <c:pt idx="1">
                  <c:v>546199.96</c:v>
                </c:pt>
                <c:pt idx="2">
                  <c:v>1337236.48</c:v>
                </c:pt>
                <c:pt idx="3">
                  <c:v>2494606.34</c:v>
                </c:pt>
                <c:pt idx="4">
                  <c:v>219797.28</c:v>
                </c:pt>
                <c:pt idx="5">
                  <c:v>712650.87</c:v>
                </c:pt>
                <c:pt idx="6">
                  <c:v>3393828.34</c:v>
                </c:pt>
                <c:pt idx="7">
                  <c:v>840104.85</c:v>
                </c:pt>
                <c:pt idx="8">
                  <c:v>720424.38</c:v>
                </c:pt>
                <c:pt idx="9">
                  <c:v>681816.53</c:v>
                </c:pt>
                <c:pt idx="10">
                  <c:v>5205606.63</c:v>
                </c:pt>
                <c:pt idx="11">
                  <c:v>200847.62</c:v>
                </c:pt>
                <c:pt idx="12">
                  <c:v>485008.51</c:v>
                </c:pt>
                <c:pt idx="13">
                  <c:v>1471889.48</c:v>
                </c:pt>
                <c:pt idx="14">
                  <c:v>369904.31</c:v>
                </c:pt>
                <c:pt idx="15">
                  <c:v>1158178.8400000001</c:v>
                </c:pt>
                <c:pt idx="16">
                  <c:v>47904.75</c:v>
                </c:pt>
                <c:pt idx="17">
                  <c:v>2969139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6F-46CC-AC9E-B1BBFFEA092F}"/>
            </c:ext>
          </c:extLst>
        </c:ser>
        <c:ser>
          <c:idx val="1"/>
          <c:order val="2"/>
          <c:tx>
            <c:strRef>
              <c:f>'5-General Fund'!$C$6</c:f>
              <c:strCache>
                <c:ptCount val="1"/>
                <c:pt idx="0">
                  <c:v>FY25 YTD Actual</c:v>
                </c:pt>
              </c:strCache>
            </c:strRef>
          </c:tx>
          <c:spPr>
            <a:solidFill>
              <a:srgbClr val="CAAD68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24505505989681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6F-46CC-AC9E-B1BBFFEA092F}"/>
                </c:ext>
              </c:extLst>
            </c:dLbl>
            <c:dLbl>
              <c:idx val="10"/>
              <c:layout>
                <c:manualLayout>
                  <c:x val="-4.8675819679724515E-3"/>
                  <c:y val="-2.6112168530097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6F-46CC-AC9E-B1BBFFEA092F}"/>
                </c:ext>
              </c:extLst>
            </c:dLbl>
            <c:dLbl>
              <c:idx val="16"/>
              <c:layout>
                <c:manualLayout>
                  <c:x val="8.6841565427483881E-3"/>
                  <c:y val="-7.3816659373800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6F-46CC-AC9E-B1BBFFEA092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'5-General Fund'!$A$17:$A$34</c:f>
              <c:strCache>
                <c:ptCount val="18"/>
                <c:pt idx="0">
                  <c:v>Administration</c:v>
                </c:pt>
                <c:pt idx="1">
                  <c:v>Human Resources</c:v>
                </c:pt>
                <c:pt idx="2">
                  <c:v>Information Technology</c:v>
                </c:pt>
                <c:pt idx="3">
                  <c:v>City Council</c:v>
                </c:pt>
                <c:pt idx="4">
                  <c:v>City Secretary</c:v>
                </c:pt>
                <c:pt idx="5">
                  <c:v>Finance</c:v>
                </c:pt>
                <c:pt idx="6">
                  <c:v>Fire Rescue</c:v>
                </c:pt>
                <c:pt idx="7">
                  <c:v>Public Works</c:v>
                </c:pt>
                <c:pt idx="8">
                  <c:v>Facilities</c:v>
                </c:pt>
                <c:pt idx="9">
                  <c:v>Community Development</c:v>
                </c:pt>
                <c:pt idx="10">
                  <c:v>Police</c:v>
                </c:pt>
                <c:pt idx="11">
                  <c:v>Animal Control</c:v>
                </c:pt>
                <c:pt idx="12">
                  <c:v>Recreation</c:v>
                </c:pt>
                <c:pt idx="13">
                  <c:v>Parks</c:v>
                </c:pt>
                <c:pt idx="14">
                  <c:v>Municipal Court</c:v>
                </c:pt>
                <c:pt idx="15">
                  <c:v>Solid Waste</c:v>
                </c:pt>
                <c:pt idx="16">
                  <c:v>Non-Departmental</c:v>
                </c:pt>
                <c:pt idx="17">
                  <c:v>Transfer to VERF</c:v>
                </c:pt>
              </c:strCache>
            </c:strRef>
          </c:cat>
          <c:val>
            <c:numRef>
              <c:f>'5-General Fund'!$C$17:$C$34</c:f>
              <c:numCache>
                <c:formatCode>_(* #,##0_);_(* \(#,##0\);_(* "-"??_);_(@_)</c:formatCode>
                <c:ptCount val="18"/>
                <c:pt idx="0" formatCode="_(&quot;$&quot;* #,##0_);_(&quot;$&quot;* \(#,##0\);_(&quot;$&quot;* &quot;-&quot;??_);_(@_)">
                  <c:v>877871</c:v>
                </c:pt>
                <c:pt idx="1">
                  <c:v>635424</c:v>
                </c:pt>
                <c:pt idx="2">
                  <c:v>1350296</c:v>
                </c:pt>
                <c:pt idx="3">
                  <c:v>239770</c:v>
                </c:pt>
                <c:pt idx="4">
                  <c:v>209694</c:v>
                </c:pt>
                <c:pt idx="5">
                  <c:v>811579</c:v>
                </c:pt>
                <c:pt idx="6">
                  <c:v>3841767</c:v>
                </c:pt>
                <c:pt idx="7">
                  <c:v>630932</c:v>
                </c:pt>
                <c:pt idx="8">
                  <c:v>888981</c:v>
                </c:pt>
                <c:pt idx="9">
                  <c:v>759594</c:v>
                </c:pt>
                <c:pt idx="10">
                  <c:v>5237053</c:v>
                </c:pt>
                <c:pt idx="11">
                  <c:v>221669</c:v>
                </c:pt>
                <c:pt idx="12">
                  <c:v>469055</c:v>
                </c:pt>
                <c:pt idx="13">
                  <c:v>1659273</c:v>
                </c:pt>
                <c:pt idx="14">
                  <c:v>394698</c:v>
                </c:pt>
                <c:pt idx="15">
                  <c:v>1185666</c:v>
                </c:pt>
                <c:pt idx="16">
                  <c:v>-590614.35</c:v>
                </c:pt>
                <c:pt idx="17" formatCode="_(* #,##0_);_(* \(#,##0\);_(* &quot;-&quot;_);_(@_)">
                  <c:v>844547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6F-46CC-AC9E-B1BBFFEA0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overlap val="22"/>
        <c:axId val="635086144"/>
        <c:axId val="635087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'General Fund'!#REF!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'5-General Fund'!$A$17:$A$34</c15:sqref>
                        </c15:formulaRef>
                      </c:ext>
                    </c:extLst>
                    <c:strCache>
                      <c:ptCount val="18"/>
                      <c:pt idx="0">
                        <c:v>Administration</c:v>
                      </c:pt>
                      <c:pt idx="1">
                        <c:v>Human Resources</c:v>
                      </c:pt>
                      <c:pt idx="2">
                        <c:v>Information Technology</c:v>
                      </c:pt>
                      <c:pt idx="3">
                        <c:v>City Council</c:v>
                      </c:pt>
                      <c:pt idx="4">
                        <c:v>City Secretary</c:v>
                      </c:pt>
                      <c:pt idx="5">
                        <c:v>Finance</c:v>
                      </c:pt>
                      <c:pt idx="6">
                        <c:v>Fire Rescue</c:v>
                      </c:pt>
                      <c:pt idx="7">
                        <c:v>Public Works</c:v>
                      </c:pt>
                      <c:pt idx="8">
                        <c:v>Facilities</c:v>
                      </c:pt>
                      <c:pt idx="9">
                        <c:v>Community Development</c:v>
                      </c:pt>
                      <c:pt idx="10">
                        <c:v>Police</c:v>
                      </c:pt>
                      <c:pt idx="11">
                        <c:v>Animal Control</c:v>
                      </c:pt>
                      <c:pt idx="12">
                        <c:v>Recreation</c:v>
                      </c:pt>
                      <c:pt idx="13">
                        <c:v>Parks</c:v>
                      </c:pt>
                      <c:pt idx="14">
                        <c:v>Municipal Court</c:v>
                      </c:pt>
                      <c:pt idx="15">
                        <c:v>Solid Waste</c:v>
                      </c:pt>
                      <c:pt idx="16">
                        <c:v>Non-Departmental</c:v>
                      </c:pt>
                      <c:pt idx="17">
                        <c:v>Transfer to VERF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'5-General Fund'!$B$17:$B$34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8"/>
                      <c:pt idx="0" formatCode="_(&quot;$&quot;* #,##0_);_(&quot;$&quot;* \(#,##0\);_(&quot;$&quot;* &quot;-&quot;??_);_(@_)">
                        <c:v>866234</c:v>
                      </c:pt>
                      <c:pt idx="1">
                        <c:v>631474</c:v>
                      </c:pt>
                      <c:pt idx="2">
                        <c:v>1589908</c:v>
                      </c:pt>
                      <c:pt idx="3">
                        <c:v>262623</c:v>
                      </c:pt>
                      <c:pt idx="4">
                        <c:v>278697</c:v>
                      </c:pt>
                      <c:pt idx="5">
                        <c:v>864183</c:v>
                      </c:pt>
                      <c:pt idx="6">
                        <c:v>4043553</c:v>
                      </c:pt>
                      <c:pt idx="7">
                        <c:v>861375</c:v>
                      </c:pt>
                      <c:pt idx="8">
                        <c:v>904903</c:v>
                      </c:pt>
                      <c:pt idx="9">
                        <c:v>839390</c:v>
                      </c:pt>
                      <c:pt idx="10">
                        <c:v>5386959</c:v>
                      </c:pt>
                      <c:pt idx="11">
                        <c:v>221007</c:v>
                      </c:pt>
                      <c:pt idx="12">
                        <c:v>627964</c:v>
                      </c:pt>
                      <c:pt idx="13">
                        <c:v>1787245</c:v>
                      </c:pt>
                      <c:pt idx="14">
                        <c:v>401631</c:v>
                      </c:pt>
                      <c:pt idx="15">
                        <c:v>1163445</c:v>
                      </c:pt>
                      <c:pt idx="16">
                        <c:v>-598527</c:v>
                      </c:pt>
                      <c:pt idx="17">
                        <c:v>844547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46F-46CC-AC9E-B1BBFFEA092F}"/>
                  </c:ext>
                </c:extLst>
              </c15:ser>
            </c15:filteredBarSeries>
          </c:ext>
        </c:extLst>
      </c:barChart>
      <c:catAx>
        <c:axId val="635086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87104"/>
        <c:crosses val="autoZero"/>
        <c:auto val="1"/>
        <c:lblAlgn val="ctr"/>
        <c:lblOffset val="100"/>
        <c:noMultiLvlLbl val="0"/>
      </c:catAx>
      <c:valAx>
        <c:axId val="635087104"/>
        <c:scaling>
          <c:orientation val="minMax"/>
          <c:min val="-6000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50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046643540245641E-2"/>
          <c:y val="0.93171093785413173"/>
          <c:w val="0.72535212349206868"/>
          <c:h val="6.0445860740014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0.56363</cdr:x>
      <cdr:y>0.75951</cdr:y>
    </cdr:from>
    <cdr:to>
      <cdr:x>0.64884</cdr:x>
      <cdr:y>0.7949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3A95FB66-B9FA-2795-891F-6F77B324A2F4}"/>
            </a:ext>
          </a:extLst>
        </cdr:cNvPr>
        <cdr:cNvSpPr txBox="1"/>
      </cdr:nvSpPr>
      <cdr:spPr>
        <a:xfrm xmlns:a="http://schemas.openxmlformats.org/drawingml/2006/main">
          <a:off x="5463793" y="3621786"/>
          <a:ext cx="826023" cy="168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0.49841</cdr:x>
      <cdr:y>0.16719</cdr:y>
    </cdr:from>
    <cdr:to>
      <cdr:x>0.58362</cdr:x>
      <cdr:y>0.20258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786F3205-72D3-8180-54A3-F0BCBA389290}"/>
            </a:ext>
          </a:extLst>
        </cdr:cNvPr>
        <cdr:cNvSpPr txBox="1"/>
      </cdr:nvSpPr>
      <cdr:spPr>
        <a:xfrm xmlns:a="http://schemas.openxmlformats.org/drawingml/2006/main">
          <a:off x="4831559" y="797251"/>
          <a:ext cx="826023" cy="168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**</a:t>
          </a:r>
        </a:p>
      </cdr:txBody>
    </cdr:sp>
  </cdr:relSizeAnchor>
  <cdr:relSizeAnchor xmlns:cdr="http://schemas.openxmlformats.org/drawingml/2006/chartDrawing">
    <cdr:from>
      <cdr:x>0.56363</cdr:x>
      <cdr:y>0.75951</cdr:y>
    </cdr:from>
    <cdr:to>
      <cdr:x>0.64884</cdr:x>
      <cdr:y>0.7949</cdr:y>
    </cdr:to>
    <cdr:sp macro="" textlink="">
      <cdr:nvSpPr>
        <cdr:cNvPr id="4" name="TextBox 5">
          <a:extLst xmlns:a="http://schemas.openxmlformats.org/drawingml/2006/main">
            <a:ext uri="{FF2B5EF4-FFF2-40B4-BE49-F238E27FC236}">
              <a16:creationId xmlns:a16="http://schemas.microsoft.com/office/drawing/2014/main" id="{3A95FB66-B9FA-2795-891F-6F77B324A2F4}"/>
            </a:ext>
          </a:extLst>
        </cdr:cNvPr>
        <cdr:cNvSpPr txBox="1"/>
      </cdr:nvSpPr>
      <cdr:spPr>
        <a:xfrm xmlns:a="http://schemas.openxmlformats.org/drawingml/2006/main">
          <a:off x="5463793" y="3621786"/>
          <a:ext cx="826023" cy="168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**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0.57958</cdr:x>
      <cdr:y>0.70236</cdr:y>
    </cdr:from>
    <cdr:to>
      <cdr:x>0.87003</cdr:x>
      <cdr:y>0.75318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7CA8313-58C3-392D-866A-862598A82D45}"/>
            </a:ext>
          </a:extLst>
        </cdr:cNvPr>
        <cdr:cNvSpPr txBox="1"/>
      </cdr:nvSpPr>
      <cdr:spPr>
        <a:xfrm xmlns:a="http://schemas.openxmlformats.org/drawingml/2006/main">
          <a:off x="5946321" y="5265965"/>
          <a:ext cx="297996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0.57958</cdr:x>
      <cdr:y>0.70236</cdr:y>
    </cdr:from>
    <cdr:to>
      <cdr:x>0.87003</cdr:x>
      <cdr:y>0.75318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7CA8313-58C3-392D-866A-862598A82D45}"/>
            </a:ext>
          </a:extLst>
        </cdr:cNvPr>
        <cdr:cNvSpPr txBox="1"/>
      </cdr:nvSpPr>
      <cdr:spPr>
        <a:xfrm xmlns:a="http://schemas.openxmlformats.org/drawingml/2006/main">
          <a:off x="5946321" y="5265965"/>
          <a:ext cx="297996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5D08D-0523-4B25-AF3F-C617912BDA1A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AC199-4208-42D3-992B-372A23603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52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8495B-DA5C-D89E-D046-5AA54C6C7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45E73-57A4-50B2-79FD-CF2BBB0A2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E971E7-4ABB-AE9F-A56A-58C7C081A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welcome any feedback for formatting, and visualizations, as ”in a format prescribed by Council”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B301A-6B97-714F-9EED-541B625E1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8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71E7B-FC46-488A-5183-38C0B7773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8CD4B-6A0D-3324-280F-077C75699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4B997-AC47-76D0-EAD2-5F555997D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welcome any feedback for formatting, and visualizations, as ”in a format prescribed by Council”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4115B-51BF-319E-386D-50C082F94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9DEF4-0F0A-CED8-6B8E-4908E1ED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93609-7D3F-595F-17EE-1482CEC5B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E4200-4425-65CC-BD45-A83769186A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welcome any feedback for formatting, and visualizations, as ”in a format prescribed by Council”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BE03F-77F1-3BBF-9CE3-CB727F9F6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9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52A91-4F31-0E6E-E18D-C7865772C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6136FB-B604-BD6A-0460-9367EFBFB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4FCB94-96C1-E184-F48D-021FEF15D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19788-11BA-F466-B31E-632258BFD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3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45964-D298-D481-4558-FE155F394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75FAF-9532-00DC-018E-F1BC770B0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F1F0D-9BF1-DC82-603A-293695FAA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B45C8-FBF9-5504-38B6-9036365D2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3DBE-B451-BC24-09E8-C11D3B80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AD80D-0CB2-7FE4-7604-0D1ABAFBB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3A0B85-2E91-68D6-236E-C0CD5C84B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Public Works: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80K - Transfer to engineering services from land waterline loops to cover engineering service overage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 63: 78K – Transfer to prop A sidewalk connection to prop A Ped Bridge legal negotiations 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(MDD: 200K – 544 right turn lane HEB (design); 212,155 Toll Bro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tot expenditure (3yrs were underestimated)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7299F-74AF-1331-1C31-9D031B2E8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324B9-40E0-B4B9-FB23-B9A1D032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4335C-8CA8-C6D7-8F57-40E1160CC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75ACF-CBC6-3A48-05C1-E37C065C1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report attached to the Agenda has all four funds that receive sales tax revenue. This slide only represents the General Fund component of the 1 cent sales tax revenue. The variance in FY24 in February to March is due the State Comptroller making a state-wide audit adjustment that impacted most cities in Texas, that was reversed the next month.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1BF62-A696-2EDF-F64D-E3EFE74FD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1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38123-773A-ACE0-5FE9-9AD4F783C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3A4EC-50A4-310E-82E8-870DAB62B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F91FF-B711-77D0-FBF9-058A37557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Other Revenue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D2CDA-CC95-F6C0-404E-7B2DFC2FEB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24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843E3-9531-00F6-502D-1C452B47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19FDE-E679-FD75-778D-3FE19285F6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8F527-25A8-7E5E-9FAB-0A20BD404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Other uses in FY24 is the transfer to the Utility Fund for the waterline loop project. The Police department increase in FY24 is $600 of which is PO carry over for radios and vehicles, and $540k in personnel expenses. City Council is for the 380 Agreement.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EA5DE-F30C-7BBC-BB4A-1A758BBD2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1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00C9F-2143-115F-D45C-0BDB32429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24CA9-B9D5-C102-C21E-3707D9A9B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0AC47-D158-ECC1-93F5-682431ED4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11D79-BFCE-C6C8-4186-8D3559330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7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F898C-45F4-BF14-9828-9BC71DBD3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2659B-B615-3CCE-FF2F-913EA766E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B82C1-0C79-CDCE-043C-680FBB584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52DAC-A42D-6CB2-3C14-4C99D213B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9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3FBDE-0EFC-40DC-24EA-7F26A8F89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CE569-907D-EBD6-877C-245E7EFE5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396EDD-A320-BE44-CAFD-53312F883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71509-E177-8BEB-2AF4-3C312ADC6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AC199-4208-42D3-992B-372A23603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400" y="3271004"/>
            <a:ext cx="9193333" cy="1688314"/>
          </a:xfrm>
        </p:spPr>
        <p:txBody>
          <a:bodyPr>
            <a:noAutofit/>
          </a:bodyPr>
          <a:lstStyle/>
          <a:p>
            <a:r>
              <a:rPr lang="en-US" sz="70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PMingLiU" panose="02020500000000000000" pitchFamily="18" charset="-120"/>
              </a:rPr>
              <a:t>Quarterly</a:t>
            </a:r>
            <a:br>
              <a:rPr lang="en-US" sz="70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PMingLiU" panose="02020500000000000000" pitchFamily="18" charset="-120"/>
              </a:rPr>
            </a:br>
            <a:r>
              <a:rPr lang="en-US" sz="70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PMingLiU" panose="02020500000000000000" pitchFamily="18" charset="-120"/>
              </a:rPr>
              <a:t>Financial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568" y="5078913"/>
            <a:ext cx="6858000" cy="640080"/>
          </a:xfrm>
        </p:spPr>
        <p:txBody>
          <a:bodyPr/>
          <a:lstStyle/>
          <a:p>
            <a:r>
              <a:rPr lang="en-US" dirty="0">
                <a:solidFill>
                  <a:srgbClr val="CAAD6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November 4, 2025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E166F4A-1C14-F869-C628-8EE48113B443}"/>
              </a:ext>
            </a:extLst>
          </p:cNvPr>
          <p:cNvGrpSpPr>
            <a:grpSpLocks noChangeAspect="1"/>
          </p:cNvGrpSpPr>
          <p:nvPr/>
        </p:nvGrpSpPr>
        <p:grpSpPr>
          <a:xfrm>
            <a:off x="6218043" y="-813671"/>
            <a:ext cx="3840480" cy="3383280"/>
            <a:chOff x="0" y="0"/>
            <a:chExt cx="6350000" cy="54991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61A45D12-256A-C0D1-BDF0-43201FA31F93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01FE3CFF-7AFE-E6FA-24C4-FD751CFF327C}"/>
              </a:ext>
            </a:extLst>
          </p:cNvPr>
          <p:cNvGrpSpPr>
            <a:grpSpLocks noChangeAspect="1"/>
          </p:cNvGrpSpPr>
          <p:nvPr/>
        </p:nvGrpSpPr>
        <p:grpSpPr>
          <a:xfrm>
            <a:off x="9308198" y="1012479"/>
            <a:ext cx="3840480" cy="3365449"/>
            <a:chOff x="0" y="0"/>
            <a:chExt cx="6350000" cy="5499100"/>
          </a:xfrm>
          <a:solidFill>
            <a:srgbClr val="CAAD68">
              <a:alpha val="70000"/>
            </a:srgbClr>
          </a:solidFill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0EA4182D-DDF7-B776-7969-90AF0B6DEB74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988D90E2-DB0E-513D-78D8-823E8D35BE73}"/>
              </a:ext>
            </a:extLst>
          </p:cNvPr>
          <p:cNvGrpSpPr>
            <a:grpSpLocks noChangeAspect="1"/>
          </p:cNvGrpSpPr>
          <p:nvPr/>
        </p:nvGrpSpPr>
        <p:grpSpPr>
          <a:xfrm>
            <a:off x="9312684" y="4595648"/>
            <a:ext cx="3840480" cy="3365449"/>
            <a:chOff x="0" y="0"/>
            <a:chExt cx="6350000" cy="549910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65538BDC-6A47-F083-B228-1CB1F3C0998F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59621D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6591DA41-7DE0-64FF-EA5A-77447259130A}"/>
              </a:ext>
            </a:extLst>
          </p:cNvPr>
          <p:cNvGrpSpPr>
            <a:grpSpLocks noChangeAspect="1"/>
          </p:cNvGrpSpPr>
          <p:nvPr/>
        </p:nvGrpSpPr>
        <p:grpSpPr>
          <a:xfrm>
            <a:off x="9313137" y="-2579843"/>
            <a:ext cx="3840480" cy="3365449"/>
            <a:chOff x="22566" y="0"/>
            <a:chExt cx="6350000" cy="54991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E8AC85EA-67A4-A71E-3854-9B75B9B3E289}"/>
                </a:ext>
              </a:extLst>
            </p:cNvPr>
            <p:cNvSpPr/>
            <p:nvPr/>
          </p:nvSpPr>
          <p:spPr>
            <a:xfrm>
              <a:off x="22566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2">
            <a:extLst>
              <a:ext uri="{FF2B5EF4-FFF2-40B4-BE49-F238E27FC236}">
                <a16:creationId xmlns:a16="http://schemas.microsoft.com/office/drawing/2014/main" id="{E6D55497-7089-DC19-F62B-2C60EDCBAEAC}"/>
              </a:ext>
            </a:extLst>
          </p:cNvPr>
          <p:cNvGrpSpPr>
            <a:grpSpLocks noChangeAspect="1"/>
          </p:cNvGrpSpPr>
          <p:nvPr/>
        </p:nvGrpSpPr>
        <p:grpSpPr>
          <a:xfrm>
            <a:off x="3139309" y="-2578572"/>
            <a:ext cx="3840480" cy="3365449"/>
            <a:chOff x="0" y="0"/>
            <a:chExt cx="6350000" cy="5499100"/>
          </a:xfrm>
          <a:solidFill>
            <a:srgbClr val="CAAD68">
              <a:alpha val="70000"/>
            </a:srgbClr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7D0E15D0-2434-5C9F-B9DE-B88907EFBADF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20">
            <a:extLst>
              <a:ext uri="{FF2B5EF4-FFF2-40B4-BE49-F238E27FC236}">
                <a16:creationId xmlns:a16="http://schemas.microsoft.com/office/drawing/2014/main" id="{10B1B9BD-2A63-8C73-1679-FA84229C8549}"/>
              </a:ext>
            </a:extLst>
          </p:cNvPr>
          <p:cNvSpPr/>
          <p:nvPr/>
        </p:nvSpPr>
        <p:spPr>
          <a:xfrm flipV="1">
            <a:off x="379572" y="955999"/>
            <a:ext cx="4023360" cy="5486400"/>
          </a:xfrm>
          <a:custGeom>
            <a:avLst/>
            <a:gdLst/>
            <a:ahLst/>
            <a:cxnLst/>
            <a:rect l="l" t="t" r="r" b="b"/>
            <a:pathLst>
              <a:path w="3585346" h="5466286">
                <a:moveTo>
                  <a:pt x="3421516" y="0"/>
                </a:moveTo>
                <a:lnTo>
                  <a:pt x="0" y="0"/>
                </a:lnTo>
                <a:lnTo>
                  <a:pt x="0" y="5466286"/>
                </a:lnTo>
                <a:lnTo>
                  <a:pt x="76200" y="5466286"/>
                </a:lnTo>
                <a:lnTo>
                  <a:pt x="76200" y="76200"/>
                </a:lnTo>
                <a:lnTo>
                  <a:pt x="3585346" y="76200"/>
                </a:lnTo>
                <a:lnTo>
                  <a:pt x="3585346" y="0"/>
                </a:lnTo>
                <a:close/>
              </a:path>
            </a:pathLst>
          </a:custGeom>
          <a:solidFill>
            <a:srgbClr val="59621D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A8F458B-5A1D-B956-3BD0-12655DE74134}"/>
              </a:ext>
            </a:extLst>
          </p:cNvPr>
          <p:cNvSpPr txBox="1">
            <a:spLocks/>
          </p:cNvSpPr>
          <p:nvPr/>
        </p:nvSpPr>
        <p:spPr>
          <a:xfrm>
            <a:off x="1030966" y="2572000"/>
            <a:ext cx="685800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cap="none" dirty="0">
                <a:solidFill>
                  <a:srgbClr val="CAAD6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4th Quarter FY2025 (Unaudited)</a:t>
            </a:r>
          </a:p>
        </p:txBody>
      </p:sp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C6334-9A6C-DA58-1BB5-43FAF2AA2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504E4FC-2483-6CE8-9117-798900DBAAC3}"/>
              </a:ext>
            </a:extLst>
          </p:cNvPr>
          <p:cNvGrpSpPr/>
          <p:nvPr/>
        </p:nvGrpSpPr>
        <p:grpSpPr>
          <a:xfrm>
            <a:off x="-8981" y="1515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DA41E6-E35B-924E-C658-29820C051A51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91B72AFC-AE69-219F-9314-C3D9DE31E392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Capital Projects - Budget Summary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22EF16-C386-80AE-731E-3F0875F11B6B}"/>
                </a:ext>
              </a:extLst>
            </p:cNvPr>
            <p:cNvSpPr txBox="1"/>
            <p:nvPr/>
          </p:nvSpPr>
          <p:spPr>
            <a:xfrm>
              <a:off x="3849624" y="40408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4th  Quarter FY 2025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11BA39-5983-A017-33D6-1906C621C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93900"/>
              </p:ext>
            </p:extLst>
          </p:nvPr>
        </p:nvGraphicFramePr>
        <p:xfrm>
          <a:off x="439832" y="1520040"/>
          <a:ext cx="11494993" cy="4684332"/>
        </p:xfrm>
        <a:graphic>
          <a:graphicData uri="http://schemas.openxmlformats.org/drawingml/2006/table">
            <a:tbl>
              <a:tblPr/>
              <a:tblGrid>
                <a:gridCol w="3383280">
                  <a:extLst>
                    <a:ext uri="{9D8B030D-6E8A-4147-A177-3AD203B41FA5}">
                      <a16:colId xmlns:a16="http://schemas.microsoft.com/office/drawing/2014/main" val="3760612270"/>
                    </a:ext>
                  </a:extLst>
                </a:gridCol>
                <a:gridCol w="916191">
                  <a:extLst>
                    <a:ext uri="{9D8B030D-6E8A-4147-A177-3AD203B41FA5}">
                      <a16:colId xmlns:a16="http://schemas.microsoft.com/office/drawing/2014/main" val="3411196760"/>
                    </a:ext>
                  </a:extLst>
                </a:gridCol>
                <a:gridCol w="1299547">
                  <a:extLst>
                    <a:ext uri="{9D8B030D-6E8A-4147-A177-3AD203B41FA5}">
                      <a16:colId xmlns:a16="http://schemas.microsoft.com/office/drawing/2014/main" val="2308619639"/>
                    </a:ext>
                  </a:extLst>
                </a:gridCol>
                <a:gridCol w="1032173">
                  <a:extLst>
                    <a:ext uri="{9D8B030D-6E8A-4147-A177-3AD203B41FA5}">
                      <a16:colId xmlns:a16="http://schemas.microsoft.com/office/drawing/2014/main" val="427262282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67999930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1303209980"/>
                    </a:ext>
                  </a:extLst>
                </a:gridCol>
                <a:gridCol w="2212042">
                  <a:extLst>
                    <a:ext uri="{9D8B030D-6E8A-4147-A177-3AD203B41FA5}">
                      <a16:colId xmlns:a16="http://schemas.microsoft.com/office/drawing/2014/main" val="1885339215"/>
                    </a:ext>
                  </a:extLst>
                </a:gridCol>
              </a:tblGrid>
              <a:tr h="6126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Original 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FY25 Actual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(as of 09/30/25)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Project to-date Activity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Budget Balance*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Status of Phase as of 09/30/25</a:t>
                      </a:r>
                    </a:p>
                    <a:p>
                      <a:pPr algn="ctr" fontAlgn="b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Fund Source(s)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5676"/>
                  </a:ext>
                </a:extLst>
              </a:tr>
              <a:tr h="6276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FM544 Pedestrian Bridge &amp; Trail Connection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4,776,650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252,479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673,130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4,103,520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95% Design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'19 GO Bonds, '20 &amp;'22 Tax Notes, MDD, TXDOT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63723"/>
                  </a:ext>
                </a:extLst>
              </a:tr>
              <a:tr h="530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FM544 Pedestrian Bridge &amp; Trails project - "Proposition D for Trails Unspent"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323,350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 323,350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95% Design</a:t>
                      </a:r>
                    </a:p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Surety Proceeds from Proposition D &amp; Interest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845406"/>
                  </a:ext>
                </a:extLst>
              </a:tr>
              <a:tr h="8441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"Timbers Trail Sidewalk" McCreary to S. Maxwell Creek Rd Trail to Sachse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               600,000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479,513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594,088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5,912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100% Complete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MCDC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96310"/>
                  </a:ext>
                </a:extLst>
              </a:tr>
              <a:tr h="4978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FM544 S. Murphy Rd - Medians &amp; Landscaping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            1,826,800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1,025,619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1,044,443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782,357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100% Complete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MDD &amp; MCDC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339030"/>
                  </a:ext>
                </a:extLst>
              </a:tr>
              <a:tr h="497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Crescent Hill Improvements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            842,484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1,042,376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1,042,376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-0-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100% Complete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MDD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282407"/>
                  </a:ext>
                </a:extLst>
              </a:tr>
              <a:tr h="497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Waterline Loops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5,089,651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11,496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1,662,627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3,427,024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100% Design/0% Construction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Util Fund(Const), Gen Fund (Land), ARP Fund (encumbrances)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839949"/>
                  </a:ext>
                </a:extLst>
              </a:tr>
              <a:tr h="497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Gables Pavement Rehabilitation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53,847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20,020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20,020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33,827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37.2% Complete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Gables Escrow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725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43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D12FA-335C-D1D5-787F-CD568D94E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B7EC421-B225-35D0-3883-A6060DB62632}"/>
              </a:ext>
            </a:extLst>
          </p:cNvPr>
          <p:cNvGrpSpPr/>
          <p:nvPr/>
        </p:nvGrpSpPr>
        <p:grpSpPr>
          <a:xfrm>
            <a:off x="-8981" y="1515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14AF85-9CCC-9523-D80F-58D5626C5856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DA86318A-EA7D-6C66-9525-C3BA15493B92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Capital Projects - Budget Summary Continued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2A2967-D0E1-F46C-1D83-4A9144D3A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68661"/>
              </p:ext>
            </p:extLst>
          </p:nvPr>
        </p:nvGraphicFramePr>
        <p:xfrm>
          <a:off x="445650" y="1463040"/>
          <a:ext cx="11274552" cy="4966633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7452096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47571069"/>
                    </a:ext>
                  </a:extLst>
                </a:gridCol>
                <a:gridCol w="1335525">
                  <a:extLst>
                    <a:ext uri="{9D8B030D-6E8A-4147-A177-3AD203B41FA5}">
                      <a16:colId xmlns:a16="http://schemas.microsoft.com/office/drawing/2014/main" val="528177988"/>
                    </a:ext>
                  </a:extLst>
                </a:gridCol>
                <a:gridCol w="1023627">
                  <a:extLst>
                    <a:ext uri="{9D8B030D-6E8A-4147-A177-3AD203B41FA5}">
                      <a16:colId xmlns:a16="http://schemas.microsoft.com/office/drawing/2014/main" val="356659817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91445280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2518327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52450754"/>
                    </a:ext>
                  </a:extLst>
                </a:gridCol>
              </a:tblGrid>
              <a:tr h="874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Original Budget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FY25 Actual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(as of 09/30/25)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Project to-date Activity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Budget Balance*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Status of Phase as of 09/30/25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Fund Source(s)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29341"/>
                  </a:ext>
                </a:extLst>
              </a:tr>
              <a:tr h="4585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Oak Glen to </a:t>
                      </a:r>
                      <a:r>
                        <a:rPr lang="en-US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Ridgestone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 water line replacement FY26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98,650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98,650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'18 Util. COs Unspent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221932"/>
                  </a:ext>
                </a:extLst>
              </a:tr>
              <a:tr h="726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Woodcrest to Rocky Glen water line replacement FY26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98,650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98,650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'18 Util. COs Unspent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89861"/>
                  </a:ext>
                </a:extLst>
              </a:tr>
              <a:tr h="726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Bunny Run (S. Maxwell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Crk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westerly to Timbers Nature Preserve)water line replacement FY26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98,651   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98,651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'18 Util. COs Unspent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679067"/>
                  </a:ext>
                </a:extLst>
              </a:tr>
              <a:tr h="7268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Hawthorn Pump Station FY26</a:t>
                      </a: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                                  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 -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                               100,000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'18 Util. COs Unspent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206967"/>
                  </a:ext>
                </a:extLst>
              </a:tr>
              <a:tr h="726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200 Block Oak Bluff Water Mains/Sanitary Sewer FY25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'18 Util. COs Unspent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896996"/>
                  </a:ext>
                </a:extLst>
              </a:tr>
              <a:tr h="726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100 Block Post rest, 400 Block Walnut Water Mains/Sanitary Sewer FY25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250,000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aleway" pitchFamily="2" charset="0"/>
                          <a:ea typeface="+mn-ea"/>
                          <a:cs typeface="+mn-cs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aleway" pitchFamily="2" charset="0"/>
                          <a:ea typeface="+mn-ea"/>
                          <a:cs typeface="+mn-cs"/>
                        </a:rPr>
                        <a:t>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250,000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'18 Util. COs Unspent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2301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B39D1F-5D6D-DFF8-AC59-E3C495EC54AE}"/>
              </a:ext>
            </a:extLst>
          </p:cNvPr>
          <p:cNvSpPr txBox="1"/>
          <p:nvPr/>
        </p:nvSpPr>
        <p:spPr>
          <a:xfrm>
            <a:off x="3419939" y="66146"/>
            <a:ext cx="449283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4th  Quarter FY 2025</a:t>
            </a:r>
          </a:p>
        </p:txBody>
      </p:sp>
    </p:spTree>
    <p:extLst>
      <p:ext uri="{BB962C8B-B14F-4D97-AF65-F5344CB8AC3E}">
        <p14:creationId xmlns:p14="http://schemas.microsoft.com/office/powerpoint/2010/main" val="194096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8165C-7AD2-1E26-1D0E-3A9824DCC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52ACE58-6090-BD16-3E33-6109F84ACBA7}"/>
              </a:ext>
            </a:extLst>
          </p:cNvPr>
          <p:cNvGrpSpPr/>
          <p:nvPr/>
        </p:nvGrpSpPr>
        <p:grpSpPr>
          <a:xfrm>
            <a:off x="-8981" y="1515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8713DD7-59C7-D711-7947-6A1DBCC2CC5D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EA346394-30D4-2F16-71B4-0E574F131D1B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Capital Projects - Budget Summary Continued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50F1A9-4ECC-AB58-232B-AE569EC13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10756"/>
              </p:ext>
            </p:extLst>
          </p:nvPr>
        </p:nvGraphicFramePr>
        <p:xfrm>
          <a:off x="445650" y="1339969"/>
          <a:ext cx="11274552" cy="3713292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745209680"/>
                    </a:ext>
                  </a:extLst>
                </a:gridCol>
                <a:gridCol w="916425">
                  <a:extLst>
                    <a:ext uri="{9D8B030D-6E8A-4147-A177-3AD203B41FA5}">
                      <a16:colId xmlns:a16="http://schemas.microsoft.com/office/drawing/2014/main" val="2247571069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528177988"/>
                    </a:ext>
                  </a:extLst>
                </a:gridCol>
                <a:gridCol w="966477">
                  <a:extLst>
                    <a:ext uri="{9D8B030D-6E8A-4147-A177-3AD203B41FA5}">
                      <a16:colId xmlns:a16="http://schemas.microsoft.com/office/drawing/2014/main" val="356659817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91445280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2518327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52450754"/>
                    </a:ext>
                  </a:extLst>
                </a:gridCol>
              </a:tblGrid>
              <a:tr h="876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Project Name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Original Budget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FY25 Actual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(as of 09/30/25)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Project to-date Activity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Budget Balance*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Status of Phase as of 09/30/25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Fund Source(s)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29341"/>
                  </a:ext>
                </a:extLst>
              </a:tr>
              <a:tr h="6518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Skyline Drive (Horizon Dr. to S. Murphy Road) including water mains and sanitary sewer FY26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175,481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175,481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'18 Util. COs Unspent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221932"/>
                  </a:ext>
                </a:extLst>
              </a:tr>
              <a:tr h="728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Water Distribution Service Line Replacements (FY26) – 2018 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970,714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-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970,714                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'18 Util. COs Unspent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89861"/>
                  </a:ext>
                </a:extLst>
              </a:tr>
              <a:tr h="728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Kinney Waterline Replacement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700,000      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    11,541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   413,744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286,256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100% Design completion; 75% 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Utility Fund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230151"/>
                  </a:ext>
                </a:extLst>
              </a:tr>
              <a:tr h="7284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16,254,928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2,843,044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5,450,428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11,004,392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D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016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FE6DC3-27A8-58DB-CC6C-BADBE55919CA}"/>
              </a:ext>
            </a:extLst>
          </p:cNvPr>
          <p:cNvSpPr txBox="1"/>
          <p:nvPr/>
        </p:nvSpPr>
        <p:spPr>
          <a:xfrm>
            <a:off x="3419939" y="66146"/>
            <a:ext cx="449283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4th  Quarter FY 2025</a:t>
            </a:r>
          </a:p>
        </p:txBody>
      </p:sp>
    </p:spTree>
    <p:extLst>
      <p:ext uri="{BB962C8B-B14F-4D97-AF65-F5344CB8AC3E}">
        <p14:creationId xmlns:p14="http://schemas.microsoft.com/office/powerpoint/2010/main" val="277314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CAB84-7119-0B26-3A2B-E9534BEE9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99FE3D0-927F-BCDB-4B20-53FBC5020E22}"/>
              </a:ext>
            </a:extLst>
          </p:cNvPr>
          <p:cNvGrpSpPr/>
          <p:nvPr/>
        </p:nvGrpSpPr>
        <p:grpSpPr>
          <a:xfrm>
            <a:off x="-8981" y="1515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3DC549-3EDF-878F-E248-54F82A13358B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E459C10D-315E-D3D3-1EAB-9A28E7FEC43F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FY25 Capital Project Expenditures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780D126-8498-A775-5384-21C177E77621}"/>
                </a:ext>
              </a:extLst>
            </p:cNvPr>
            <p:cNvSpPr txBox="1"/>
            <p:nvPr/>
          </p:nvSpPr>
          <p:spPr>
            <a:xfrm>
              <a:off x="3849624" y="40408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4th  Quarter FY 2025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052E849-A332-54EA-A9F8-5C223026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20" y="1068476"/>
            <a:ext cx="9052560" cy="57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1B938-581C-52EA-769C-665DC626B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2EFD-F816-2AE4-2021-AED2744BD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400" y="3145169"/>
            <a:ext cx="9193333" cy="1688314"/>
          </a:xfrm>
        </p:spPr>
        <p:txBody>
          <a:bodyPr>
            <a:noAutofit/>
          </a:bodyPr>
          <a:lstStyle/>
          <a:p>
            <a:r>
              <a:rPr lang="en-US" sz="62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itchFamily="2" charset="0"/>
                <a:ea typeface="PMingLiU" panose="02020500000000000000" pitchFamily="18" charset="-120"/>
              </a:rPr>
              <a:t>Questions??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17AC140-9058-C2E0-27E1-BB5116D428F9}"/>
              </a:ext>
            </a:extLst>
          </p:cNvPr>
          <p:cNvGrpSpPr>
            <a:grpSpLocks noChangeAspect="1"/>
          </p:cNvGrpSpPr>
          <p:nvPr/>
        </p:nvGrpSpPr>
        <p:grpSpPr>
          <a:xfrm>
            <a:off x="6218043" y="-813671"/>
            <a:ext cx="3840480" cy="3383280"/>
            <a:chOff x="0" y="0"/>
            <a:chExt cx="6350000" cy="54991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40D3FC39-7BD2-0151-A57E-E3BA1C1E2647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E09F3DCE-BA4E-DD63-1D02-C96E66DFA9D0}"/>
              </a:ext>
            </a:extLst>
          </p:cNvPr>
          <p:cNvGrpSpPr>
            <a:grpSpLocks noChangeAspect="1"/>
          </p:cNvGrpSpPr>
          <p:nvPr/>
        </p:nvGrpSpPr>
        <p:grpSpPr>
          <a:xfrm>
            <a:off x="9308198" y="1012479"/>
            <a:ext cx="3840480" cy="3365449"/>
            <a:chOff x="0" y="0"/>
            <a:chExt cx="6350000" cy="5499100"/>
          </a:xfrm>
          <a:solidFill>
            <a:srgbClr val="CAAD68">
              <a:alpha val="70000"/>
            </a:srgbClr>
          </a:solidFill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D9C8E055-DA25-4D16-347A-97CC6F0C5C4C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FF6933A7-8690-B341-083A-2C538DA095D8}"/>
              </a:ext>
            </a:extLst>
          </p:cNvPr>
          <p:cNvGrpSpPr>
            <a:grpSpLocks noChangeAspect="1"/>
          </p:cNvGrpSpPr>
          <p:nvPr/>
        </p:nvGrpSpPr>
        <p:grpSpPr>
          <a:xfrm>
            <a:off x="9312684" y="4595648"/>
            <a:ext cx="3840480" cy="3365449"/>
            <a:chOff x="0" y="0"/>
            <a:chExt cx="6350000" cy="5499100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B091F9B-1C33-388F-8F22-2928D8B3CB29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solidFill>
              <a:srgbClr val="59621D"/>
            </a:solidFill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1729B7B2-DEF1-F427-871F-18531CDD8068}"/>
              </a:ext>
            </a:extLst>
          </p:cNvPr>
          <p:cNvGrpSpPr>
            <a:grpSpLocks noChangeAspect="1"/>
          </p:cNvGrpSpPr>
          <p:nvPr/>
        </p:nvGrpSpPr>
        <p:grpSpPr>
          <a:xfrm>
            <a:off x="9313137" y="-2579843"/>
            <a:ext cx="3840480" cy="3365449"/>
            <a:chOff x="22566" y="0"/>
            <a:chExt cx="6350000" cy="54991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4A5455AA-5EAC-A859-9755-DBD534D25DF7}"/>
                </a:ext>
              </a:extLst>
            </p:cNvPr>
            <p:cNvSpPr/>
            <p:nvPr/>
          </p:nvSpPr>
          <p:spPr>
            <a:xfrm>
              <a:off x="22566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2">
            <a:extLst>
              <a:ext uri="{FF2B5EF4-FFF2-40B4-BE49-F238E27FC236}">
                <a16:creationId xmlns:a16="http://schemas.microsoft.com/office/drawing/2014/main" id="{3BC213E8-C609-A63D-33BB-B9E1C392A25B}"/>
              </a:ext>
            </a:extLst>
          </p:cNvPr>
          <p:cNvGrpSpPr>
            <a:grpSpLocks noChangeAspect="1"/>
          </p:cNvGrpSpPr>
          <p:nvPr/>
        </p:nvGrpSpPr>
        <p:grpSpPr>
          <a:xfrm>
            <a:off x="3139309" y="-2578572"/>
            <a:ext cx="3840480" cy="3365449"/>
            <a:chOff x="0" y="0"/>
            <a:chExt cx="6350000" cy="5499100"/>
          </a:xfrm>
          <a:solidFill>
            <a:srgbClr val="CAAD68">
              <a:alpha val="70000"/>
            </a:srgbClr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29C5F777-B44E-1A64-4E8F-9C9B5DB7EB5E}"/>
                </a:ext>
              </a:extLst>
            </p:cNvPr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4762500" y="0"/>
                  </a:moveTo>
                  <a:lnTo>
                    <a:pt x="1587500" y="0"/>
                  </a:lnTo>
                  <a:lnTo>
                    <a:pt x="0" y="2749550"/>
                  </a:lnTo>
                  <a:lnTo>
                    <a:pt x="1587500" y="5499100"/>
                  </a:lnTo>
                  <a:lnTo>
                    <a:pt x="4762500" y="5499100"/>
                  </a:lnTo>
                  <a:lnTo>
                    <a:pt x="6350000" y="2749550"/>
                  </a:lnTo>
                  <a:close/>
                </a:path>
              </a:pathLst>
            </a:custGeom>
            <a:grpFill/>
            <a:ln w="12700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20">
            <a:extLst>
              <a:ext uri="{FF2B5EF4-FFF2-40B4-BE49-F238E27FC236}">
                <a16:creationId xmlns:a16="http://schemas.microsoft.com/office/drawing/2014/main" id="{0FDB8ED5-335C-A52B-FC63-C91AEBC7F9BA}"/>
              </a:ext>
            </a:extLst>
          </p:cNvPr>
          <p:cNvSpPr/>
          <p:nvPr/>
        </p:nvSpPr>
        <p:spPr>
          <a:xfrm flipV="1">
            <a:off x="379572" y="955999"/>
            <a:ext cx="4023360" cy="5486400"/>
          </a:xfrm>
          <a:custGeom>
            <a:avLst/>
            <a:gdLst/>
            <a:ahLst/>
            <a:cxnLst/>
            <a:rect l="l" t="t" r="r" b="b"/>
            <a:pathLst>
              <a:path w="3585346" h="5466286">
                <a:moveTo>
                  <a:pt x="3421516" y="0"/>
                </a:moveTo>
                <a:lnTo>
                  <a:pt x="0" y="0"/>
                </a:lnTo>
                <a:lnTo>
                  <a:pt x="0" y="5466286"/>
                </a:lnTo>
                <a:lnTo>
                  <a:pt x="76200" y="5466286"/>
                </a:lnTo>
                <a:lnTo>
                  <a:pt x="76200" y="76200"/>
                </a:lnTo>
                <a:lnTo>
                  <a:pt x="3585346" y="76200"/>
                </a:lnTo>
                <a:lnTo>
                  <a:pt x="3585346" y="0"/>
                </a:lnTo>
                <a:close/>
              </a:path>
            </a:pathLst>
          </a:custGeom>
          <a:solidFill>
            <a:srgbClr val="59621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12A36B1-C32E-6F1E-43F1-C607943A43E6}"/>
              </a:ext>
            </a:extLst>
          </p:cNvPr>
          <p:cNvSpPr txBox="1"/>
          <p:nvPr/>
        </p:nvSpPr>
        <p:spPr>
          <a:xfrm>
            <a:off x="1151628" y="5143875"/>
            <a:ext cx="45720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20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Finance Department</a:t>
            </a:r>
          </a:p>
        </p:txBody>
      </p:sp>
    </p:spTree>
    <p:extLst>
      <p:ext uri="{BB962C8B-B14F-4D97-AF65-F5344CB8AC3E}">
        <p14:creationId xmlns:p14="http://schemas.microsoft.com/office/powerpoint/2010/main" val="355940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93C73-F031-E4EE-3AEF-4ABF0F008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EF5C486-978F-1163-7BBD-CC30959F2C88}"/>
              </a:ext>
            </a:extLst>
          </p:cNvPr>
          <p:cNvGrpSpPr/>
          <p:nvPr/>
        </p:nvGrpSpPr>
        <p:grpSpPr>
          <a:xfrm>
            <a:off x="-8981" y="1515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469EE3-0B84-B675-8311-38C514DF327E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D93F867B-3B13-711E-D8C4-F3C5F2671ADF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Economic/Financial Condition Evaluation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84EF8F-5B00-81FE-C54B-A9927D674F15}"/>
                </a:ext>
              </a:extLst>
            </p:cNvPr>
            <p:cNvSpPr txBox="1"/>
            <p:nvPr/>
          </p:nvSpPr>
          <p:spPr>
            <a:xfrm>
              <a:off x="3849624" y="40408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4th Quarter FY 2025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A0E8C4-FE31-8197-3C0F-E0DD74CA4453}"/>
              </a:ext>
            </a:extLst>
          </p:cNvPr>
          <p:cNvSpPr txBox="1"/>
          <p:nvPr/>
        </p:nvSpPr>
        <p:spPr>
          <a:xfrm>
            <a:off x="1360449" y="2610719"/>
            <a:ext cx="103361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Level I. Estimated Annual Revenue</a:t>
            </a:r>
            <a:r>
              <a:rPr lang="en-US" sz="3600" baseline="0" dirty="0"/>
              <a:t> Below Budget Projections for 3 consecutive months?   </a:t>
            </a:r>
            <a:r>
              <a:rPr lang="en-US" sz="3600" b="1" baseline="0" dirty="0"/>
              <a:t>No</a:t>
            </a:r>
          </a:p>
          <a:p>
            <a:endParaRPr lang="en-US" sz="1600" b="1" baseline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EBF7A3-BB74-426E-9FD8-4FF89F36B803}"/>
              </a:ext>
            </a:extLst>
          </p:cNvPr>
          <p:cNvSpPr/>
          <p:nvPr/>
        </p:nvSpPr>
        <p:spPr>
          <a:xfrm>
            <a:off x="324819" y="1385718"/>
            <a:ext cx="10850136" cy="81718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cap="none" spc="0" dirty="0">
                <a:ln w="0"/>
                <a:solidFill>
                  <a:srgbClr val="59621D"/>
                </a:solidFill>
                <a:effectLst/>
              </a:rPr>
              <a:t>Fiscal Management Contingency Plan</a:t>
            </a:r>
          </a:p>
          <a:p>
            <a:pPr algn="ctr"/>
            <a:r>
              <a:rPr lang="en-US" sz="2400" b="1" i="1" cap="none" spc="0" dirty="0">
                <a:ln w="0"/>
                <a:solidFill>
                  <a:srgbClr val="59621D"/>
                </a:solidFill>
                <a:effectLst/>
              </a:rPr>
              <a:t>Comprehensive Financial Plan, page 26</a:t>
            </a:r>
          </a:p>
          <a:p>
            <a:pPr algn="ctr"/>
            <a:endParaRPr lang="en-US" sz="1400" b="1" cap="none" spc="0" dirty="0">
              <a:ln w="0"/>
              <a:solidFill>
                <a:srgbClr val="59621D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7BA69-9C7F-7394-52BA-4E4B31EC1E38}"/>
              </a:ext>
            </a:extLst>
          </p:cNvPr>
          <p:cNvSpPr txBox="1"/>
          <p:nvPr/>
        </p:nvSpPr>
        <p:spPr>
          <a:xfrm>
            <a:off x="2931222" y="5102517"/>
            <a:ext cx="6881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baseline="0" dirty="0">
                <a:solidFill>
                  <a:srgbClr val="E48312"/>
                </a:solidFill>
              </a:rPr>
              <a:t>Yes = Begin Level I contingency plan process                                                          </a:t>
            </a:r>
          </a:p>
          <a:p>
            <a:endParaRPr lang="en-US" sz="2400" i="1" dirty="0">
              <a:solidFill>
                <a:srgbClr val="E48312"/>
              </a:solidFill>
            </a:endParaRPr>
          </a:p>
          <a:p>
            <a:r>
              <a:rPr lang="en-US" sz="2400" i="1" baseline="0" dirty="0">
                <a:solidFill>
                  <a:srgbClr val="E48312"/>
                </a:solidFill>
              </a:rPr>
              <a:t>No = No contingency action needed</a:t>
            </a:r>
            <a:endParaRPr lang="en-US" sz="2400" i="1" dirty="0">
              <a:solidFill>
                <a:srgbClr val="E483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0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7EAB-48D7-C9FB-09F4-59E71ED27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7676EC1-4309-EC3C-C90B-904AD4F53374}"/>
              </a:ext>
            </a:extLst>
          </p:cNvPr>
          <p:cNvGrpSpPr/>
          <p:nvPr/>
        </p:nvGrpSpPr>
        <p:grpSpPr>
          <a:xfrm>
            <a:off x="0" y="1882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C31AD3-EB66-F8DC-668B-78900EFEF963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45EAA7F0-C8FF-8E23-FD3B-19144CDACD85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Budget Tracking – Capital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30B6A6D-2BD5-8BF2-C429-B3E6B3B040C3}"/>
                </a:ext>
              </a:extLst>
            </p:cNvPr>
            <p:cNvSpPr txBox="1"/>
            <p:nvPr/>
          </p:nvSpPr>
          <p:spPr>
            <a:xfrm>
              <a:off x="3849624" y="40408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4th Quarter FY 2025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8E5B78-1DBB-A503-8B98-367F36911B8F}"/>
              </a:ext>
            </a:extLst>
          </p:cNvPr>
          <p:cNvSpPr txBox="1"/>
          <p:nvPr/>
        </p:nvSpPr>
        <p:spPr>
          <a:xfrm>
            <a:off x="1341709" y="4189547"/>
            <a:ext cx="94876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Customer Service         = within range       MCDC                       = within range</a:t>
            </a:r>
          </a:p>
          <a:p>
            <a:r>
              <a:rPr lang="en-US" sz="2400" dirty="0"/>
              <a:t>Facilities                         = within range       Police                        = within range </a:t>
            </a:r>
          </a:p>
          <a:p>
            <a:r>
              <a:rPr lang="en-US" sz="2400" b="0" dirty="0"/>
              <a:t>Fire</a:t>
            </a:r>
            <a:r>
              <a:rPr lang="en-US" sz="2400" b="0" baseline="0" dirty="0"/>
              <a:t> Dept                        = within range</a:t>
            </a:r>
            <a:r>
              <a:rPr lang="en-US" sz="2400" dirty="0"/>
              <a:t>       Recreation               = within range</a:t>
            </a:r>
          </a:p>
          <a:p>
            <a:r>
              <a:rPr lang="en-US" sz="2400" dirty="0"/>
              <a:t>Fund 17 PEG                  = within range       Water Distribution = within range</a:t>
            </a:r>
          </a:p>
          <a:p>
            <a:r>
              <a:rPr lang="en-US" sz="2400" dirty="0"/>
              <a:t>Fund 60 Capital Const  = within range       VERF                         = within range</a:t>
            </a:r>
          </a:p>
          <a:p>
            <a:r>
              <a:rPr lang="en-US" sz="2400" dirty="0"/>
              <a:t>Fund 65 Utility Const   = within range</a:t>
            </a:r>
          </a:p>
          <a:p>
            <a:endParaRPr lang="en-US" sz="2400" dirty="0"/>
          </a:p>
          <a:p>
            <a:endParaRPr lang="en-US" sz="2400" b="0" baseline="0" dirty="0"/>
          </a:p>
          <a:p>
            <a:endParaRPr lang="en-US" sz="2400" b="0" baseline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12E1C-A0A8-9152-5350-2BA3688A3010}"/>
              </a:ext>
            </a:extLst>
          </p:cNvPr>
          <p:cNvSpPr/>
          <p:nvPr/>
        </p:nvSpPr>
        <p:spPr>
          <a:xfrm>
            <a:off x="324819" y="1053442"/>
            <a:ext cx="11521440" cy="114946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cap="none" spc="0" dirty="0">
                <a:ln w="0"/>
                <a:solidFill>
                  <a:srgbClr val="59621D"/>
                </a:solidFill>
                <a:effectLst/>
              </a:rPr>
              <a:t>City</a:t>
            </a:r>
            <a:r>
              <a:rPr lang="en-US" sz="2400" b="1" i="1" cap="none" spc="0" baseline="0" dirty="0">
                <a:ln w="0"/>
                <a:solidFill>
                  <a:srgbClr val="59621D"/>
                </a:solidFill>
                <a:effectLst/>
              </a:rPr>
              <a:t> Manager will report any capital expenditures that varies more than $10,000</a:t>
            </a:r>
            <a:endParaRPr lang="en-US" sz="2400" b="1" i="1" cap="none" spc="0" dirty="0">
              <a:ln w="0"/>
              <a:solidFill>
                <a:srgbClr val="59621D"/>
              </a:solidFill>
              <a:effectLst/>
            </a:endParaRPr>
          </a:p>
          <a:p>
            <a:pPr algn="ctr"/>
            <a:endParaRPr lang="en-US" sz="1400" b="1" cap="none" spc="0" dirty="0">
              <a:ln w="0"/>
              <a:solidFill>
                <a:srgbClr val="59621D"/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87330-446B-EF74-3E74-C2F22525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779" y="1527686"/>
            <a:ext cx="9875520" cy="25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9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56A8A-2AC9-FB78-B17A-5E78EAED6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4996D84-0FDC-38D7-6922-F4D7CA01CFFD}"/>
              </a:ext>
            </a:extLst>
          </p:cNvPr>
          <p:cNvGrpSpPr/>
          <p:nvPr/>
        </p:nvGrpSpPr>
        <p:grpSpPr>
          <a:xfrm>
            <a:off x="-8981" y="1515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5785B12-7A75-DF07-B8B8-BE073BB549B8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A1BBDDBD-17AF-BB00-D46A-E26CBD5D6069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General Fund Sales Tax - 1 cent Monthly Collections Comparison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BF080E-466E-0F51-2CDC-AA8E420C084C}"/>
                </a:ext>
              </a:extLst>
            </p:cNvPr>
            <p:cNvSpPr txBox="1"/>
            <p:nvPr/>
          </p:nvSpPr>
          <p:spPr>
            <a:xfrm>
              <a:off x="3849624" y="40408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4th Quarter FY 2025</a:t>
              </a: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0B43C8-CA25-EFD0-5F0A-D7CC1A9FD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24050"/>
              </p:ext>
            </p:extLst>
          </p:nvPr>
        </p:nvGraphicFramePr>
        <p:xfrm>
          <a:off x="270282" y="5962650"/>
          <a:ext cx="11759793" cy="69532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248160">
                  <a:extLst>
                    <a:ext uri="{9D8B030D-6E8A-4147-A177-3AD203B41FA5}">
                      <a16:colId xmlns:a16="http://schemas.microsoft.com/office/drawing/2014/main" val="454569485"/>
                    </a:ext>
                  </a:extLst>
                </a:gridCol>
                <a:gridCol w="1120945">
                  <a:extLst>
                    <a:ext uri="{9D8B030D-6E8A-4147-A177-3AD203B41FA5}">
                      <a16:colId xmlns:a16="http://schemas.microsoft.com/office/drawing/2014/main" val="309149306"/>
                    </a:ext>
                  </a:extLst>
                </a:gridCol>
                <a:gridCol w="2475596">
                  <a:extLst>
                    <a:ext uri="{9D8B030D-6E8A-4147-A177-3AD203B41FA5}">
                      <a16:colId xmlns:a16="http://schemas.microsoft.com/office/drawing/2014/main" val="2176454167"/>
                    </a:ext>
                  </a:extLst>
                </a:gridCol>
                <a:gridCol w="1110315">
                  <a:extLst>
                    <a:ext uri="{9D8B030D-6E8A-4147-A177-3AD203B41FA5}">
                      <a16:colId xmlns:a16="http://schemas.microsoft.com/office/drawing/2014/main" val="2496184800"/>
                    </a:ext>
                  </a:extLst>
                </a:gridCol>
                <a:gridCol w="2480378">
                  <a:extLst>
                    <a:ext uri="{9D8B030D-6E8A-4147-A177-3AD203B41FA5}">
                      <a16:colId xmlns:a16="http://schemas.microsoft.com/office/drawing/2014/main" val="2462925253"/>
                    </a:ext>
                  </a:extLst>
                </a:gridCol>
                <a:gridCol w="1324399">
                  <a:extLst>
                    <a:ext uri="{9D8B030D-6E8A-4147-A177-3AD203B41FA5}">
                      <a16:colId xmlns:a16="http://schemas.microsoft.com/office/drawing/2014/main" val="3352883674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FY25 Budget –  Gen. Fund Sales Tax</a:t>
                      </a:r>
                    </a:p>
                  </a:txBody>
                  <a:tcPr marL="45720" marR="45720"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 $2,933,684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 Actual to Budget 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99.2%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            Current Yr to Prior Yr (%)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-0.32%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62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2629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FY25 YTD  Actuals – Gen. Fund Sales Tax</a:t>
                      </a:r>
                    </a:p>
                  </a:txBody>
                  <a:tcPr marL="45720" marR="45720"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  $2,911,235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 Remaining Budget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$ 22,449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          Current Yr to Prior Yr ($)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621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            </a:t>
                      </a:r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Raleway" pitchFamily="2" charset="0"/>
                        </a:rPr>
                        <a:t>$ (9,233)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962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78318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B3A6C2-B5A2-3036-E919-CD02F43F2452}"/>
              </a:ext>
            </a:extLst>
          </p:cNvPr>
          <p:cNvGraphicFramePr>
            <a:graphicFrameLocks/>
          </p:cNvGraphicFramePr>
          <p:nvPr/>
        </p:nvGraphicFramePr>
        <p:xfrm>
          <a:off x="324819" y="1215385"/>
          <a:ext cx="11009931" cy="459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C678DE-BABF-F110-12CE-9D8686344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77169"/>
              </p:ext>
            </p:extLst>
          </p:nvPr>
        </p:nvGraphicFramePr>
        <p:xfrm>
          <a:off x="628650" y="1043471"/>
          <a:ext cx="10334625" cy="4771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678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D31F9-5DB9-CA0A-A219-3499A4E1D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DD799ED-6019-E5A3-B498-BFB6A877910E}"/>
              </a:ext>
            </a:extLst>
          </p:cNvPr>
          <p:cNvGrpSpPr/>
          <p:nvPr/>
        </p:nvGrpSpPr>
        <p:grpSpPr>
          <a:xfrm>
            <a:off x="0" y="0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CCEFB36-B584-8801-7B3E-993AC84A7373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722A7949-CB47-B1CD-DB90-9F1960175CDA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General Fund Revenue – FY25 vs FY24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412A8-DF32-3DF4-AAB8-4780EE855708}"/>
              </a:ext>
            </a:extLst>
          </p:cNvPr>
          <p:cNvSpPr txBox="1"/>
          <p:nvPr/>
        </p:nvSpPr>
        <p:spPr>
          <a:xfrm>
            <a:off x="2866649" y="0"/>
            <a:ext cx="449283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4th  Quarter FY 2025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06BD60-47E5-FE82-C080-E074CDFC9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652919"/>
              </p:ext>
            </p:extLst>
          </p:nvPr>
        </p:nvGraphicFramePr>
        <p:xfrm>
          <a:off x="192122" y="1051560"/>
          <a:ext cx="11663118" cy="563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E06BD60-47E5-FE82-C080-E074CDFC9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69287"/>
              </p:ext>
            </p:extLst>
          </p:nvPr>
        </p:nvGraphicFramePr>
        <p:xfrm>
          <a:off x="333800" y="1405503"/>
          <a:ext cx="11521440" cy="545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E06BD60-47E5-FE82-C080-E074CDFC9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926921"/>
              </p:ext>
            </p:extLst>
          </p:nvPr>
        </p:nvGraphicFramePr>
        <p:xfrm>
          <a:off x="333801" y="1405500"/>
          <a:ext cx="11521440" cy="5284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06BD60-47E5-FE82-C080-E074CDFC97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687031"/>
              </p:ext>
            </p:extLst>
          </p:nvPr>
        </p:nvGraphicFramePr>
        <p:xfrm>
          <a:off x="695325" y="1405502"/>
          <a:ext cx="11159915" cy="528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66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A1085-0B3F-6A3E-E106-EC2777FD7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6576AF7-693A-A1A4-8E60-C914A83D1998}"/>
              </a:ext>
            </a:extLst>
          </p:cNvPr>
          <p:cNvGrpSpPr/>
          <p:nvPr/>
        </p:nvGrpSpPr>
        <p:grpSpPr>
          <a:xfrm>
            <a:off x="-8981" y="0"/>
            <a:ext cx="12200981" cy="1053075"/>
            <a:chOff x="-8981" y="0"/>
            <a:chExt cx="12200981" cy="10530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028D361-7368-8568-FFB3-073984AE7454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F8CDBDA9-8AB1-408F-D456-9691927612B6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Expenditures by Department – FY25 vs FY24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0FCC23-9C7A-B4DE-BB6C-BD4BAD737794}"/>
                </a:ext>
              </a:extLst>
            </p:cNvPr>
            <p:cNvSpPr txBox="1"/>
            <p:nvPr/>
          </p:nvSpPr>
          <p:spPr>
            <a:xfrm>
              <a:off x="3849585" y="0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4th Quarter FY 2025</a:t>
              </a: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42827D-F351-40A8-B959-94C802D37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664106"/>
              </p:ext>
            </p:extLst>
          </p:nvPr>
        </p:nvGraphicFramePr>
        <p:xfrm>
          <a:off x="324819" y="1215385"/>
          <a:ext cx="11273622" cy="564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742827D-F351-40A8-B959-94C802D370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745993"/>
              </p:ext>
            </p:extLst>
          </p:nvPr>
        </p:nvGraphicFramePr>
        <p:xfrm>
          <a:off x="114300" y="1090800"/>
          <a:ext cx="11887200" cy="569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355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3B228-E87D-D286-40CE-5D1580BB1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A9004-9D8F-79AB-3E69-24A3C7544284}"/>
              </a:ext>
            </a:extLst>
          </p:cNvPr>
          <p:cNvGrpSpPr/>
          <p:nvPr/>
        </p:nvGrpSpPr>
        <p:grpSpPr>
          <a:xfrm>
            <a:off x="-8981" y="1515"/>
            <a:ext cx="12200981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C1E5285-C0B9-C10E-4558-D8DC74BAE91A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664EBD68-188E-6F7A-D357-A1D00FBD11B9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All Funds Summary - 100% of Fiscal Year  - Continued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B9BD97-BB28-15A4-F38C-2D62360A174F}"/>
                </a:ext>
              </a:extLst>
            </p:cNvPr>
            <p:cNvSpPr txBox="1"/>
            <p:nvPr/>
          </p:nvSpPr>
          <p:spPr>
            <a:xfrm>
              <a:off x="3849624" y="40408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4th  Quarter FY 2025</a:t>
              </a:r>
            </a:p>
          </p:txBody>
        </p:sp>
      </p:grpSp>
      <p:sp>
        <p:nvSpPr>
          <p:cNvPr id="9" name="TextBox 1">
            <a:extLst>
              <a:ext uri="{FF2B5EF4-FFF2-40B4-BE49-F238E27FC236}">
                <a16:creationId xmlns:a16="http://schemas.microsoft.com/office/drawing/2014/main" id="{287F52B4-5181-479D-BB85-FCE1B5192C84}"/>
              </a:ext>
            </a:extLst>
          </p:cNvPr>
          <p:cNvSpPr txBox="1"/>
          <p:nvPr/>
        </p:nvSpPr>
        <p:spPr>
          <a:xfrm>
            <a:off x="3467100" y="11385550"/>
            <a:ext cx="7877175" cy="966788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b="0" i="1" u="none" strike="noStrike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16*: Fund 16 - Community Events negative fund balance. The MCDC approved transfer to Community Events is $678,966. The transfer will be recorded in January 2025  resulting in a positive fund balance.  This fund covers expenses related to Community events and personnel services for 2 FTE's.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900" i="1" baseline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287F52B4-5181-479D-BB85-FCE1B5192C84}"/>
              </a:ext>
            </a:extLst>
          </p:cNvPr>
          <p:cNvSpPr txBox="1"/>
          <p:nvPr/>
        </p:nvSpPr>
        <p:spPr>
          <a:xfrm>
            <a:off x="324819" y="6400800"/>
            <a:ext cx="11521440" cy="11735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900" i="1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790D9-F1B2-B471-9F31-F4232DF90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091968"/>
            <a:ext cx="11338560" cy="56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1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52CF-FA93-2B86-DE7B-A5DC79CE8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4E7F2C1-FAE3-1B47-1F27-3D4D5E2D1AF1}"/>
              </a:ext>
            </a:extLst>
          </p:cNvPr>
          <p:cNvGrpSpPr/>
          <p:nvPr/>
        </p:nvGrpSpPr>
        <p:grpSpPr>
          <a:xfrm>
            <a:off x="0" y="0"/>
            <a:ext cx="12192000" cy="1051560"/>
            <a:chOff x="-8981" y="1515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E993E-7794-C2AF-80CF-38F2B8102B43}"/>
                </a:ext>
              </a:extLst>
            </p:cNvPr>
            <p:cNvSpPr/>
            <p:nvPr/>
          </p:nvSpPr>
          <p:spPr>
            <a:xfrm>
              <a:off x="-8981" y="1515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B28E963D-2C7E-48C9-D243-F754372F28E6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All Funds Summary –100% of Fiscal Year - Continued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4FA434-CA55-E64D-E03D-A59C1E2C5FF4}"/>
                </a:ext>
              </a:extLst>
            </p:cNvPr>
            <p:cNvSpPr txBox="1"/>
            <p:nvPr/>
          </p:nvSpPr>
          <p:spPr>
            <a:xfrm>
              <a:off x="3849624" y="40408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4th  Quarter FY 2025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AF14929-3572-C1E6-207F-ADBC02D5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2" y="2543758"/>
            <a:ext cx="11338560" cy="417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783B4-C904-B4EF-01EF-8697A91D3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2" y="1194553"/>
            <a:ext cx="11338560" cy="1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6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E5A2E-4CAC-A992-4BEF-C464A6FA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AE2555E-8C4F-FE8E-6E41-F2539DE980FA}"/>
              </a:ext>
            </a:extLst>
          </p:cNvPr>
          <p:cNvGrpSpPr/>
          <p:nvPr/>
        </p:nvGrpSpPr>
        <p:grpSpPr>
          <a:xfrm>
            <a:off x="4526" y="0"/>
            <a:ext cx="12192000" cy="1051560"/>
            <a:chOff x="-4452" y="-111636"/>
            <a:chExt cx="12200981" cy="1051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A32C5A2-E0E6-8E7E-92A8-26A4A3C73064}"/>
                </a:ext>
              </a:extLst>
            </p:cNvPr>
            <p:cNvSpPr/>
            <p:nvPr/>
          </p:nvSpPr>
          <p:spPr>
            <a:xfrm>
              <a:off x="-4452" y="-111636"/>
              <a:ext cx="12200981" cy="1051560"/>
            </a:xfrm>
            <a:prstGeom prst="rect">
              <a:avLst/>
            </a:prstGeom>
            <a:solidFill>
              <a:srgbClr val="5962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6466CCA4-3913-1730-AD60-3FB8DD97AC7E}"/>
                </a:ext>
              </a:extLst>
            </p:cNvPr>
            <p:cNvSpPr txBox="1">
              <a:spLocks/>
            </p:cNvSpPr>
            <p:nvPr/>
          </p:nvSpPr>
          <p:spPr>
            <a:xfrm>
              <a:off x="324819" y="288410"/>
              <a:ext cx="11521440" cy="64008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300"/>
                </a:lnSpc>
              </a:pPr>
              <a:r>
                <a:rPr lang="en-US" sz="3000" spc="-80" dirty="0">
                  <a:solidFill>
                    <a:schemeClr val="bg1"/>
                  </a:solidFill>
                  <a:latin typeface="Raleway SemiBold" panose="020F0502020204030204" pitchFamily="2" charset="0"/>
                  <a:ea typeface="Roboto" panose="02000000000000000000" pitchFamily="2" charset="0"/>
                </a:rPr>
                <a:t>All Funds Summary –100% of Fiscal Year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6E7396-980F-449A-D71B-19CC1B05CDEA}"/>
                </a:ext>
              </a:extLst>
            </p:cNvPr>
            <p:cNvSpPr txBox="1"/>
            <p:nvPr/>
          </p:nvSpPr>
          <p:spPr>
            <a:xfrm>
              <a:off x="3849624" y="40408"/>
              <a:ext cx="449283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7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4th Quarter FY 2025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9CC2DFE-BD0B-ECE8-0418-AF8143EF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86" y="1451606"/>
            <a:ext cx="11326628" cy="13807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F57C2-5CFA-0686-9786-58AAF3B36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18" y="2832350"/>
            <a:ext cx="11329416" cy="28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76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ity of Murphy PIO October 2024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128392</TotalTime>
  <Words>1112</Words>
  <Application>Microsoft Office PowerPoint</Application>
  <PresentationFormat>Widescreen</PresentationFormat>
  <Paragraphs>224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Raleway</vt:lpstr>
      <vt:lpstr>Raleway SemiBold</vt:lpstr>
      <vt:lpstr>Roboto</vt:lpstr>
      <vt:lpstr>Retrospect</vt:lpstr>
      <vt:lpstr>Quarterly Financial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Finance</dc:creator>
  <cp:lastModifiedBy>Paulette Overman</cp:lastModifiedBy>
  <cp:revision>652</cp:revision>
  <cp:lastPrinted>2025-11-04T15:42:37Z</cp:lastPrinted>
  <dcterms:created xsi:type="dcterms:W3CDTF">2014-09-12T02:11:56Z</dcterms:created>
  <dcterms:modified xsi:type="dcterms:W3CDTF">2025-11-04T15:42:54Z</dcterms:modified>
</cp:coreProperties>
</file>