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5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100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7" r:id="rId3"/>
    <p:sldId id="314" r:id="rId4"/>
    <p:sldId id="315" r:id="rId5"/>
    <p:sldId id="303" r:id="rId6"/>
    <p:sldId id="317" r:id="rId7"/>
    <p:sldId id="316" r:id="rId8"/>
    <p:sldId id="291" r:id="rId9"/>
    <p:sldId id="290" r:id="rId10"/>
    <p:sldId id="318" r:id="rId11"/>
    <p:sldId id="320" r:id="rId12"/>
    <p:sldId id="319" r:id="rId13"/>
    <p:sldId id="271" r:id="rId1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00"/>
    <a:srgbClr val="387C2B"/>
    <a:srgbClr val="FF3300"/>
    <a:srgbClr val="FF0000"/>
    <a:srgbClr val="000000"/>
    <a:srgbClr val="33CC33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30" autoAdjust="0"/>
    <p:restoredTop sz="96433" autoAdjust="0"/>
  </p:normalViewPr>
  <p:slideViewPr>
    <p:cSldViewPr>
      <p:cViewPr varScale="1">
        <p:scale>
          <a:sx n="153" d="100"/>
          <a:sy n="153" d="100"/>
        </p:scale>
        <p:origin x="92" y="26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708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'OCT 23-Slides 5-8'!$AI$2:$AI$3</c:f>
              <c:strCache>
                <c:ptCount val="2"/>
                <c:pt idx="0">
                  <c:v>Budget</c:v>
                </c:pt>
                <c:pt idx="1">
                  <c:v>FY24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5-8'!$AH$4:$AH$8</c:f>
              <c:strCache>
                <c:ptCount val="5"/>
                <c:pt idx="0">
                  <c:v>Property tax</c:v>
                </c:pt>
                <c:pt idx="1">
                  <c:v>Sales tax</c:v>
                </c:pt>
                <c:pt idx="2">
                  <c:v>Franchise tax</c:v>
                </c:pt>
                <c:pt idx="3">
                  <c:v>Permits &amp; licenses</c:v>
                </c:pt>
                <c:pt idx="4">
                  <c:v>Other revenue</c:v>
                </c:pt>
              </c:strCache>
            </c:strRef>
          </c:cat>
          <c:val>
            <c:numRef>
              <c:f>'OCT 23-Slides 5-8'!$AI$4:$AI$8</c:f>
              <c:numCache>
                <c:formatCode>_(* #,##0_);_(* \(#,##0\);_(* "-"??_);_(@_)</c:formatCode>
                <c:ptCount val="5"/>
                <c:pt idx="0" formatCode="_(&quot;$&quot;* #,##0_);_(&quot;$&quot;* \(#,##0\);_(&quot;$&quot;* &quot;-&quot;??_);_(@_)">
                  <c:v>9637662</c:v>
                </c:pt>
                <c:pt idx="1">
                  <c:v>2968536</c:v>
                </c:pt>
                <c:pt idx="2">
                  <c:v>999057</c:v>
                </c:pt>
                <c:pt idx="3">
                  <c:v>460410</c:v>
                </c:pt>
                <c:pt idx="4">
                  <c:v>859394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2A-4ED4-9A46-A41D5244D8A4}"/>
            </c:ext>
          </c:extLst>
        </c:ser>
        <c:ser>
          <c:idx val="1"/>
          <c:order val="1"/>
          <c:tx>
            <c:strRef>
              <c:f>'OCT 23-Slides 5-8'!$AJ$2:$AJ$3</c:f>
              <c:strCache>
                <c:ptCount val="2"/>
                <c:pt idx="0">
                  <c:v>Current Year</c:v>
                </c:pt>
                <c:pt idx="1">
                  <c:v>Nov-24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5-8'!$AH$4:$AH$8</c:f>
              <c:strCache>
                <c:ptCount val="5"/>
                <c:pt idx="0">
                  <c:v>Property tax</c:v>
                </c:pt>
                <c:pt idx="1">
                  <c:v>Sales tax</c:v>
                </c:pt>
                <c:pt idx="2">
                  <c:v>Franchise tax</c:v>
                </c:pt>
                <c:pt idx="3">
                  <c:v>Permits &amp; licenses</c:v>
                </c:pt>
                <c:pt idx="4">
                  <c:v>Other revenue</c:v>
                </c:pt>
              </c:strCache>
            </c:strRef>
          </c:cat>
          <c:val>
            <c:numRef>
              <c:f>'OCT 23-Slides 5-8'!$AJ$4:$AJ$8</c:f>
              <c:numCache>
                <c:formatCode>_(* #,##0_);_("$"* \(#,##0\);_("$"* "-"??_);_(@_)</c:formatCode>
                <c:ptCount val="5"/>
                <c:pt idx="0" formatCode="_(&quot;$&quot;* #,##0_);_(&quot;$&quot;* \(#,##0\);_(&quot;$&quot;* &quot;-&quot;??_);_(@_)">
                  <c:v>570183.96</c:v>
                </c:pt>
                <c:pt idx="1">
                  <c:v>475059.46</c:v>
                </c:pt>
                <c:pt idx="2">
                  <c:v>19082.54</c:v>
                </c:pt>
                <c:pt idx="3">
                  <c:v>113368.85</c:v>
                </c:pt>
                <c:pt idx="4">
                  <c:v>300352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A2A-4ED4-9A46-A41D5244D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566686400"/>
        <c:axId val="350575312"/>
      </c:barChart>
      <c:catAx>
        <c:axId val="56668640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3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50575312"/>
        <c:crosses val="autoZero"/>
        <c:auto val="1"/>
        <c:lblAlgn val="ctr"/>
        <c:lblOffset val="100"/>
        <c:noMultiLvlLbl val="0"/>
      </c:catAx>
      <c:valAx>
        <c:axId val="3505753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_);_(&quot;$&quot;* \(#,##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666864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'OCT 23-Slides 5-8'!$AI$25:$AI$26</c:f>
              <c:strCache>
                <c:ptCount val="2"/>
                <c:pt idx="0">
                  <c:v>Budget</c:v>
                </c:pt>
                <c:pt idx="1">
                  <c:v> FY24 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5-8'!$AH$27:$AH$43</c:f>
              <c:strCache>
                <c:ptCount val="17"/>
                <c:pt idx="0">
                  <c:v>Administration</c:v>
                </c:pt>
                <c:pt idx="1">
                  <c:v>Human Resources</c:v>
                </c:pt>
                <c:pt idx="2">
                  <c:v>Information Technology</c:v>
                </c:pt>
                <c:pt idx="3">
                  <c:v>City Council</c:v>
                </c:pt>
                <c:pt idx="4">
                  <c:v>City Secretary</c:v>
                </c:pt>
                <c:pt idx="5">
                  <c:v>Finance</c:v>
                </c:pt>
                <c:pt idx="6">
                  <c:v>Fire</c:v>
                </c:pt>
                <c:pt idx="7">
                  <c:v>Public Works</c:v>
                </c:pt>
                <c:pt idx="8">
                  <c:v>Facilities</c:v>
                </c:pt>
                <c:pt idx="9">
                  <c:v>Community Development</c:v>
                </c:pt>
                <c:pt idx="10">
                  <c:v>Police</c:v>
                </c:pt>
                <c:pt idx="11">
                  <c:v>Animal Control</c:v>
                </c:pt>
                <c:pt idx="12">
                  <c:v>Recreation</c:v>
                </c:pt>
                <c:pt idx="13">
                  <c:v>Parks</c:v>
                </c:pt>
                <c:pt idx="14">
                  <c:v>Municipal Court</c:v>
                </c:pt>
                <c:pt idx="15">
                  <c:v>Solid Waste</c:v>
                </c:pt>
                <c:pt idx="16">
                  <c:v>Non-Departmental</c:v>
                </c:pt>
              </c:strCache>
            </c:strRef>
          </c:cat>
          <c:val>
            <c:numRef>
              <c:f>'OCT 23-Slides 5-8'!$AI$27:$AI$43</c:f>
              <c:numCache>
                <c:formatCode>_(* #,##0_);_(* \(#,##0\);_(* "-"??_);_(@_)</c:formatCode>
                <c:ptCount val="17"/>
                <c:pt idx="0">
                  <c:v>515301</c:v>
                </c:pt>
                <c:pt idx="1">
                  <c:v>545653</c:v>
                </c:pt>
                <c:pt idx="2">
                  <c:v>1480212</c:v>
                </c:pt>
                <c:pt idx="3">
                  <c:v>357783</c:v>
                </c:pt>
                <c:pt idx="4">
                  <c:v>260372</c:v>
                </c:pt>
                <c:pt idx="5">
                  <c:v>793985</c:v>
                </c:pt>
                <c:pt idx="6">
                  <c:v>3639761</c:v>
                </c:pt>
                <c:pt idx="7">
                  <c:v>459179</c:v>
                </c:pt>
                <c:pt idx="8">
                  <c:v>731325</c:v>
                </c:pt>
                <c:pt idx="9">
                  <c:v>757988</c:v>
                </c:pt>
                <c:pt idx="10">
                  <c:v>4808203</c:v>
                </c:pt>
                <c:pt idx="11">
                  <c:v>208791</c:v>
                </c:pt>
                <c:pt idx="12">
                  <c:v>576423</c:v>
                </c:pt>
                <c:pt idx="13">
                  <c:v>1524803</c:v>
                </c:pt>
                <c:pt idx="14">
                  <c:v>399715</c:v>
                </c:pt>
                <c:pt idx="15">
                  <c:v>1118697</c:v>
                </c:pt>
                <c:pt idx="16">
                  <c:v>33242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43D-4E38-9155-79CFF0F03784}"/>
            </c:ext>
          </c:extLst>
        </c:ser>
        <c:ser>
          <c:idx val="1"/>
          <c:order val="1"/>
          <c:tx>
            <c:strRef>
              <c:f>'OCT 23-Slides 5-8'!$AJ$25:$AJ$26</c:f>
              <c:strCache>
                <c:ptCount val="2"/>
                <c:pt idx="0">
                  <c:v>Current Year</c:v>
                </c:pt>
                <c:pt idx="1">
                  <c:v>Nov 2024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5-8'!$AH$27:$AH$43</c:f>
              <c:strCache>
                <c:ptCount val="17"/>
                <c:pt idx="0">
                  <c:v>Administration</c:v>
                </c:pt>
                <c:pt idx="1">
                  <c:v>Human Resources</c:v>
                </c:pt>
                <c:pt idx="2">
                  <c:v>Information Technology</c:v>
                </c:pt>
                <c:pt idx="3">
                  <c:v>City Council</c:v>
                </c:pt>
                <c:pt idx="4">
                  <c:v>City Secretary</c:v>
                </c:pt>
                <c:pt idx="5">
                  <c:v>Finance</c:v>
                </c:pt>
                <c:pt idx="6">
                  <c:v>Fire</c:v>
                </c:pt>
                <c:pt idx="7">
                  <c:v>Public Works</c:v>
                </c:pt>
                <c:pt idx="8">
                  <c:v>Facilities</c:v>
                </c:pt>
                <c:pt idx="9">
                  <c:v>Community Development</c:v>
                </c:pt>
                <c:pt idx="10">
                  <c:v>Police</c:v>
                </c:pt>
                <c:pt idx="11">
                  <c:v>Animal Control</c:v>
                </c:pt>
                <c:pt idx="12">
                  <c:v>Recreation</c:v>
                </c:pt>
                <c:pt idx="13">
                  <c:v>Parks</c:v>
                </c:pt>
                <c:pt idx="14">
                  <c:v>Municipal Court</c:v>
                </c:pt>
                <c:pt idx="15">
                  <c:v>Solid Waste</c:v>
                </c:pt>
                <c:pt idx="16">
                  <c:v>Non-Departmental</c:v>
                </c:pt>
              </c:strCache>
            </c:strRef>
          </c:cat>
          <c:val>
            <c:numRef>
              <c:f>'OCT 23-Slides 5-8'!$AJ$27:$AJ$43</c:f>
              <c:numCache>
                <c:formatCode>_(* #,##0_);_(* \(#,##0\);_(* "-"??_);_(@_)</c:formatCode>
                <c:ptCount val="17"/>
                <c:pt idx="0">
                  <c:v>100557.03</c:v>
                </c:pt>
                <c:pt idx="1">
                  <c:v>251632.95</c:v>
                </c:pt>
                <c:pt idx="2">
                  <c:v>576010.49</c:v>
                </c:pt>
                <c:pt idx="3">
                  <c:v>2290691.0699999998</c:v>
                </c:pt>
                <c:pt idx="4">
                  <c:v>44550.94</c:v>
                </c:pt>
                <c:pt idx="5">
                  <c:v>110275.11</c:v>
                </c:pt>
                <c:pt idx="6">
                  <c:v>542938.31000000006</c:v>
                </c:pt>
                <c:pt idx="7">
                  <c:v>75365.77</c:v>
                </c:pt>
                <c:pt idx="8">
                  <c:v>155467.85</c:v>
                </c:pt>
                <c:pt idx="9">
                  <c:v>136766.03</c:v>
                </c:pt>
                <c:pt idx="10">
                  <c:v>757472.33</c:v>
                </c:pt>
                <c:pt idx="11">
                  <c:v>28320.17</c:v>
                </c:pt>
                <c:pt idx="12">
                  <c:v>88597.79</c:v>
                </c:pt>
                <c:pt idx="13">
                  <c:v>192631.38</c:v>
                </c:pt>
                <c:pt idx="14">
                  <c:v>56474.44</c:v>
                </c:pt>
                <c:pt idx="15">
                  <c:v>184544.02</c:v>
                </c:pt>
                <c:pt idx="16">
                  <c:v>5682.08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43D-4E38-9155-79CFF0F037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38475040"/>
        <c:axId val="338361952"/>
      </c:barChart>
      <c:catAx>
        <c:axId val="33847504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1952"/>
        <c:crosses val="autoZero"/>
        <c:auto val="1"/>
        <c:lblAlgn val="ctr"/>
        <c:lblOffset val="100"/>
        <c:noMultiLvlLbl val="0"/>
      </c:catAx>
      <c:valAx>
        <c:axId val="3383619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475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634536307961506"/>
          <c:y val="4.6296296296296294E-2"/>
          <c:w val="0.719654636920385"/>
          <c:h val="0.7357713619130942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'OCT 23-Slides 5-8'!$AI$55:$AI$56</c:f>
              <c:strCache>
                <c:ptCount val="2"/>
                <c:pt idx="0">
                  <c:v>Budget</c:v>
                </c:pt>
                <c:pt idx="1">
                  <c:v>FY24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5-8'!$AH$57:$AH$61</c:f>
              <c:strCache>
                <c:ptCount val="5"/>
                <c:pt idx="0">
                  <c:v>Other Revenue</c:v>
                </c:pt>
                <c:pt idx="1">
                  <c:v>Water Revenue</c:v>
                </c:pt>
                <c:pt idx="2">
                  <c:v>Sewer Revenue</c:v>
                </c:pt>
                <c:pt idx="3">
                  <c:v>Misc Rev</c:v>
                </c:pt>
                <c:pt idx="4">
                  <c:v>Other Sources</c:v>
                </c:pt>
              </c:strCache>
            </c:strRef>
          </c:cat>
          <c:val>
            <c:numRef>
              <c:f>'OCT 23-Slides 5-8'!$AI$57:$AI$61</c:f>
              <c:numCache>
                <c:formatCode>_(* #,##0_);_(* \(#,##0\);_(* "-"??_);_(@_)</c:formatCode>
                <c:ptCount val="5"/>
                <c:pt idx="0">
                  <c:v>396500</c:v>
                </c:pt>
                <c:pt idx="1">
                  <c:v>9981762</c:v>
                </c:pt>
                <c:pt idx="2">
                  <c:v>4193228</c:v>
                </c:pt>
                <c:pt idx="4">
                  <c:v>125030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E58-4B21-BE3E-0A776FFF7256}"/>
            </c:ext>
          </c:extLst>
        </c:ser>
        <c:ser>
          <c:idx val="1"/>
          <c:order val="1"/>
          <c:tx>
            <c:strRef>
              <c:f>'OCT 23-Slides 5-8'!$AJ$55:$AJ$56</c:f>
              <c:strCache>
                <c:ptCount val="2"/>
                <c:pt idx="0">
                  <c:v>Current Year</c:v>
                </c:pt>
                <c:pt idx="1">
                  <c:v>Nov-24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5-8'!$AH$57:$AH$61</c:f>
              <c:strCache>
                <c:ptCount val="5"/>
                <c:pt idx="0">
                  <c:v>Other Revenue</c:v>
                </c:pt>
                <c:pt idx="1">
                  <c:v>Water Revenue</c:v>
                </c:pt>
                <c:pt idx="2">
                  <c:v>Sewer Revenue</c:v>
                </c:pt>
                <c:pt idx="3">
                  <c:v>Misc Rev</c:v>
                </c:pt>
                <c:pt idx="4">
                  <c:v>Other Sources</c:v>
                </c:pt>
              </c:strCache>
            </c:strRef>
          </c:cat>
          <c:val>
            <c:numRef>
              <c:f>'OCT 23-Slides 5-8'!$AJ$57:$AJ$61</c:f>
              <c:numCache>
                <c:formatCode>_(* #,##0_);_(* \(#,##0\);_(* "-"??_);_(@_)</c:formatCode>
                <c:ptCount val="5"/>
                <c:pt idx="0">
                  <c:v>114845.82</c:v>
                </c:pt>
                <c:pt idx="1">
                  <c:v>1468369.85</c:v>
                </c:pt>
                <c:pt idx="2">
                  <c:v>670117.81999999995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E58-4B21-BE3E-0A776FFF725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30147648"/>
        <c:axId val="338366416"/>
      </c:barChart>
      <c:catAx>
        <c:axId val="2301476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38366416"/>
        <c:crosses val="autoZero"/>
        <c:auto val="1"/>
        <c:lblAlgn val="ctr"/>
        <c:lblOffset val="100"/>
        <c:noMultiLvlLbl val="0"/>
      </c:catAx>
      <c:valAx>
        <c:axId val="3383664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3014764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'OCT 23-Slides 5-8'!$AI$82:$AI$83</c:f>
              <c:strCache>
                <c:ptCount val="2"/>
                <c:pt idx="0">
                  <c:v>Budget</c:v>
                </c:pt>
                <c:pt idx="1">
                  <c:v>FY24</c:v>
                </c:pt>
              </c:strCache>
            </c:strRef>
          </c:tx>
          <c:spPr>
            <a:solidFill>
              <a:srgbClr val="00B050"/>
            </a:solidFill>
            <a:ln>
              <a:noFill/>
            </a:ln>
            <a:effectLst/>
          </c:spPr>
          <c:invertIfNegative val="0"/>
          <c:cat>
            <c:strRef>
              <c:f>'OCT 23-Slides 5-8'!$AH$84:$AH$87</c:f>
              <c:strCache>
                <c:ptCount val="4"/>
                <c:pt idx="0">
                  <c:v>Water Distribution</c:v>
                </c:pt>
                <c:pt idx="1">
                  <c:v>Wastewater Collection</c:v>
                </c:pt>
                <c:pt idx="2">
                  <c:v>Billing &amp; Collection</c:v>
                </c:pt>
                <c:pt idx="3">
                  <c:v>Other Uses</c:v>
                </c:pt>
              </c:strCache>
            </c:strRef>
          </c:cat>
          <c:val>
            <c:numRef>
              <c:f>'OCT 23-Slides 5-8'!$AI$84:$AI$87</c:f>
              <c:numCache>
                <c:formatCode>_(* #,##0_);_(* \(#,##0\);_(* "-"??_);_(@_)</c:formatCode>
                <c:ptCount val="4"/>
                <c:pt idx="0">
                  <c:v>9762689</c:v>
                </c:pt>
                <c:pt idx="1">
                  <c:v>3744986</c:v>
                </c:pt>
                <c:pt idx="2">
                  <c:v>764631</c:v>
                </c:pt>
                <c:pt idx="3">
                  <c:v>955000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FF5-483D-AE64-0792C8F64894}"/>
            </c:ext>
          </c:extLst>
        </c:ser>
        <c:ser>
          <c:idx val="1"/>
          <c:order val="1"/>
          <c:tx>
            <c:strRef>
              <c:f>'OCT 23-Slides 5-8'!$AJ$82:$AJ$83</c:f>
              <c:strCache>
                <c:ptCount val="2"/>
                <c:pt idx="0">
                  <c:v>Current Year</c:v>
                </c:pt>
                <c:pt idx="1">
                  <c:v>Nov-24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'OCT 23-Slides 5-8'!$AH$84:$AH$87</c:f>
              <c:strCache>
                <c:ptCount val="4"/>
                <c:pt idx="0">
                  <c:v>Water Distribution</c:v>
                </c:pt>
                <c:pt idx="1">
                  <c:v>Wastewater Collection</c:v>
                </c:pt>
                <c:pt idx="2">
                  <c:v>Billing &amp; Collection</c:v>
                </c:pt>
                <c:pt idx="3">
                  <c:v>Other Uses</c:v>
                </c:pt>
              </c:strCache>
            </c:strRef>
          </c:cat>
          <c:val>
            <c:numRef>
              <c:f>'OCT 23-Slides 5-8'!$AJ$84:$AJ$87</c:f>
              <c:numCache>
                <c:formatCode>_(* #,##0_);_(* \(#,##0\);_(* "-"??_);_(@_)</c:formatCode>
                <c:ptCount val="4"/>
                <c:pt idx="0">
                  <c:v>1225986.99</c:v>
                </c:pt>
                <c:pt idx="1">
                  <c:v>791625.69</c:v>
                </c:pt>
                <c:pt idx="2">
                  <c:v>126466.13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FF5-483D-AE64-0792C8F6489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226788880"/>
        <c:axId val="1347401440"/>
      </c:barChart>
      <c:catAx>
        <c:axId val="2267888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47401440"/>
        <c:crosses val="autoZero"/>
        <c:auto val="1"/>
        <c:lblAlgn val="ctr"/>
        <c:lblOffset val="100"/>
        <c:noMultiLvlLbl val="0"/>
      </c:catAx>
      <c:valAx>
        <c:axId val="13474014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2678888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9" y="6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47" y="6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/>
          <a:lstStyle>
            <a:lvl1pPr algn="r">
              <a:defRPr sz="1300"/>
            </a:lvl1pPr>
          </a:lstStyle>
          <a:p>
            <a:pPr>
              <a:defRPr/>
            </a:pPr>
            <a:fld id="{47E9DAFD-3B95-4104-8668-D7614C5DB50E}" type="datetimeFigureOut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9" y="8829681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 anchor="b"/>
          <a:lstStyle>
            <a:lvl1pPr algn="l">
              <a:defRPr sz="13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47" y="8829681"/>
            <a:ext cx="3038475" cy="465139"/>
          </a:xfrm>
          <a:prstGeom prst="rect">
            <a:avLst/>
          </a:prstGeom>
        </p:spPr>
        <p:txBody>
          <a:bodyPr vert="horz" lIns="91622" tIns="45810" rIns="91622" bIns="45810" rtlCol="0" anchor="b"/>
          <a:lstStyle>
            <a:lvl1pPr algn="r">
              <a:defRPr sz="1300"/>
            </a:lvl1pPr>
          </a:lstStyle>
          <a:p>
            <a:pPr>
              <a:defRPr/>
            </a:pPr>
            <a:fld id="{7C50A5AE-1D50-447C-BF8F-D03297A2FEF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383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2" y="6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937" y="6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AEA77FF-1279-4885-A6DA-08203DB767DC}" type="datetimeFigureOut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700088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41" tIns="46669" rIns="93341" bIns="4666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92" y="4416432"/>
            <a:ext cx="5610225" cy="4183062"/>
          </a:xfrm>
          <a:prstGeom prst="rect">
            <a:avLst/>
          </a:prstGeom>
        </p:spPr>
        <p:txBody>
          <a:bodyPr vert="horz" lIns="93341" tIns="46669" rIns="93341" bIns="4666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2" y="8829681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937" y="8829681"/>
            <a:ext cx="3036888" cy="465139"/>
          </a:xfrm>
          <a:prstGeom prst="rect">
            <a:avLst/>
          </a:prstGeom>
        </p:spPr>
        <p:txBody>
          <a:bodyPr vert="horz" lIns="93341" tIns="46669" rIns="93341" bIns="466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2B410BDE-4F95-4761-B17F-68DD25D314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7815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6B8B309-5CCA-4D0C-8088-1A250BF572F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4466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/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4266" fontAlgn="base">
              <a:spcBef>
                <a:spcPct val="0"/>
              </a:spcBef>
              <a:spcAft>
                <a:spcPct val="0"/>
              </a:spcAft>
              <a:defRPr/>
            </a:pPr>
            <a:fld id="{21B316E6-302F-462E-BA53-5DA0613D7A83}" type="slidenum">
              <a:rPr lang="en-US">
                <a:solidFill>
                  <a:prstClr val="black"/>
                </a:solidFill>
                <a:latin typeface="Calibri"/>
              </a:rPr>
              <a:pPr defTabSz="914266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02411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14266">
              <a:defRPr/>
            </a:pPr>
            <a:fld id="{2B410BDE-4F95-4761-B17F-68DD25D314D9}" type="slidenum">
              <a:rPr lang="en-US">
                <a:solidFill>
                  <a:prstClr val="black"/>
                </a:solidFill>
                <a:latin typeface="Calibri"/>
              </a:rPr>
              <a:pPr defTabSz="914266">
                <a:defRPr/>
              </a:pPr>
              <a:t>3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000254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492A2AC-EC9F-40A2-B428-6CD4F5A0F50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47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700088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410BDE-4F95-4761-B17F-68DD25D314D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29972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406400" y="700088"/>
            <a:ext cx="6197600" cy="348615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9092A2E-D38F-4AB3-B787-55D4F7540B4D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1096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AA38FF-54FE-4F8C-A5E0-57C4186EDEDE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31F4C6-BD0F-4DC4-8149-3B30EA800FF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5D8653-A461-43ED-8879-560D3252BFE1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8B5FFF-33DC-4ABB-9C7D-1C3DDDC4B7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38D5FF-7CC6-439E-A5D9-403FC3DECD1B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85C75-4431-4D20-BEC1-3FC7769B795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8EC6F9-D7B5-49F3-ADDB-B716839527AE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F5FEB3-1DE4-42C6-95CF-3E17FA012A3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A99DD-5526-4A9C-AA07-73B30B9FBB49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C8F65-9C84-48D7-8A4F-4BBBD59D92E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E9A584-E44B-443F-99F1-EC87D52E3F01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E60FC1-0A84-479C-8FA0-53E1278A1B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8A8790-F957-4D9E-ADC9-EFA847118995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34B7D-4497-417F-A508-E4DAE04F825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7E2A6-5357-4658-8C64-0DEC00F63508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D5C243-9772-439A-86FC-459DEC84383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978EA5-54FE-4084-A4DC-7363AE423F7A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95379A-F0E1-4D26-9A5B-C8EA6AFE8B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255AFE-13B1-4ADB-BEB4-EE27933670F8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81F039-B082-4B81-9114-6B66C510307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60EF24-98A1-46B4-B16E-1A3E5635D15E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1622E-D636-46A3-B0E5-F1514A4D37D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BE29C4F-4D92-4A9D-8F70-F97C65B136DC}" type="datetime1">
              <a:rPr lang="en-US"/>
              <a:pPr>
                <a:defRPr/>
              </a:pPr>
              <a:t>12/21/2023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4127FAD-E09D-4E98-9601-02C7413233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Subtitle 2"/>
          <p:cNvSpPr>
            <a:spLocks noGrp="1"/>
          </p:cNvSpPr>
          <p:nvPr>
            <p:ph type="subTitle" idx="1"/>
          </p:nvPr>
        </p:nvSpPr>
        <p:spPr>
          <a:xfrm>
            <a:off x="1638300" y="3657600"/>
            <a:ext cx="8915400" cy="2514600"/>
          </a:xfrm>
        </p:spPr>
        <p:txBody>
          <a:bodyPr/>
          <a:lstStyle/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Unaudited Financial Information</a:t>
            </a:r>
          </a:p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FY 2024</a:t>
            </a:r>
          </a:p>
          <a:p>
            <a:pPr eaLnBrk="1" hangingPunct="1"/>
            <a:r>
              <a:rPr lang="en-US" sz="4000" b="1" dirty="0">
                <a:solidFill>
                  <a:schemeClr val="tx1"/>
                </a:solidFill>
              </a:rPr>
              <a:t>November 30, 2023</a:t>
            </a:r>
          </a:p>
          <a:p>
            <a:pPr eaLnBrk="1" hangingPunct="1"/>
            <a:endParaRPr lang="en-US" sz="3600" b="1" dirty="0">
              <a:solidFill>
                <a:schemeClr val="tx1"/>
              </a:solidFill>
            </a:endParaRPr>
          </a:p>
          <a:p>
            <a:pPr eaLnBrk="1" hangingPunct="1"/>
            <a:endParaRPr lang="en-US" sz="3600" b="1" dirty="0">
              <a:solidFill>
                <a:schemeClr val="tx1"/>
              </a:solidFill>
            </a:endParaRPr>
          </a:p>
          <a:p>
            <a:pPr eaLnBrk="1" hangingPunct="1"/>
            <a:endParaRPr lang="en-US" sz="3600" b="1" dirty="0">
              <a:solidFill>
                <a:schemeClr val="tx1"/>
              </a:solidFill>
            </a:endParaRPr>
          </a:p>
        </p:txBody>
      </p:sp>
      <p:pic>
        <p:nvPicPr>
          <p:cNvPr id="2051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278770"/>
            <a:ext cx="5631382" cy="337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3851"/>
    </mc:Choice>
    <mc:Fallback xmlns="">
      <p:transition advClick="0" advTm="385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Revenues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November 2023 (16.67%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8BC96951-843F-2000-5C87-A51EB4F40E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859807"/>
              </p:ext>
            </p:extLst>
          </p:nvPr>
        </p:nvGraphicFramePr>
        <p:xfrm>
          <a:off x="381000" y="1676399"/>
          <a:ext cx="11353800" cy="50102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11130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65492"/>
            <a:ext cx="11684000" cy="5043284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800" u="sng" dirty="0">
                <a:solidFill>
                  <a:srgbClr val="000000"/>
                </a:solidFill>
              </a:rPr>
              <a:t>Expenditures</a:t>
            </a:r>
            <a:endParaRPr lang="en-US" sz="2800" u="sng" dirty="0"/>
          </a:p>
          <a:p>
            <a:pPr marL="400050">
              <a:spcBef>
                <a:spcPts val="200"/>
              </a:spcBef>
            </a:pPr>
            <a:r>
              <a:rPr lang="en-US" sz="2800" dirty="0"/>
              <a:t>Expenditures for November are $2,144,079; 14.1% of budget </a:t>
            </a:r>
          </a:p>
          <a:p>
            <a:pPr marL="800100" lvl="1">
              <a:spcBef>
                <a:spcPts val="200"/>
              </a:spcBef>
            </a:pPr>
            <a:r>
              <a:rPr lang="en-US" sz="2400" dirty="0"/>
              <a:t>Water Distribution expenditures are $133,853 &gt; FY23 </a:t>
            </a:r>
          </a:p>
          <a:p>
            <a:pPr marL="800100" lvl="1">
              <a:spcBef>
                <a:spcPts val="200"/>
              </a:spcBef>
            </a:pPr>
            <a:r>
              <a:rPr lang="en-US" sz="2400" dirty="0">
                <a:solidFill>
                  <a:srgbClr val="000000"/>
                </a:solidFill>
              </a:rPr>
              <a:t>Wastewater Collection expenditures are $136,543 &gt; FY23</a:t>
            </a:r>
          </a:p>
          <a:p>
            <a:pPr marL="1200150" lvl="2">
              <a:spcBef>
                <a:spcPts val="200"/>
              </a:spcBef>
            </a:pPr>
            <a:r>
              <a:rPr lang="en-US" sz="2000" dirty="0">
                <a:solidFill>
                  <a:srgbClr val="000000"/>
                </a:solidFill>
              </a:rPr>
              <a:t>Overall Water and Wastewater costs attributed to increase in provider contracts.</a:t>
            </a:r>
            <a:endParaRPr lang="en-US" sz="14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Expenditures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November 2023 (16.67%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C7487876-13A0-0EAC-B1F6-7767A7AA43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4003943"/>
              </p:ext>
            </p:extLst>
          </p:nvPr>
        </p:nvGraphicFramePr>
        <p:xfrm>
          <a:off x="152399" y="3928308"/>
          <a:ext cx="11582401" cy="2393176"/>
        </p:xfrm>
        <a:graphic>
          <a:graphicData uri="http://schemas.openxmlformats.org/drawingml/2006/table">
            <a:tbl>
              <a:tblPr/>
              <a:tblGrid>
                <a:gridCol w="2426481">
                  <a:extLst>
                    <a:ext uri="{9D8B030D-6E8A-4147-A177-3AD203B41FA5}">
                      <a16:colId xmlns:a16="http://schemas.microsoft.com/office/drawing/2014/main" val="3794168087"/>
                    </a:ext>
                  </a:extLst>
                </a:gridCol>
                <a:gridCol w="2167656">
                  <a:extLst>
                    <a:ext uri="{9D8B030D-6E8A-4147-A177-3AD203B41FA5}">
                      <a16:colId xmlns:a16="http://schemas.microsoft.com/office/drawing/2014/main" val="3840364622"/>
                    </a:ext>
                  </a:extLst>
                </a:gridCol>
                <a:gridCol w="1779419">
                  <a:extLst>
                    <a:ext uri="{9D8B030D-6E8A-4147-A177-3AD203B41FA5}">
                      <a16:colId xmlns:a16="http://schemas.microsoft.com/office/drawing/2014/main" val="1664156899"/>
                    </a:ext>
                  </a:extLst>
                </a:gridCol>
                <a:gridCol w="2167656">
                  <a:extLst>
                    <a:ext uri="{9D8B030D-6E8A-4147-A177-3AD203B41FA5}">
                      <a16:colId xmlns:a16="http://schemas.microsoft.com/office/drawing/2014/main" val="1112715970"/>
                    </a:ext>
                  </a:extLst>
                </a:gridCol>
                <a:gridCol w="1666184">
                  <a:extLst>
                    <a:ext uri="{9D8B030D-6E8A-4147-A177-3AD203B41FA5}">
                      <a16:colId xmlns:a16="http://schemas.microsoft.com/office/drawing/2014/main" val="3917757163"/>
                    </a:ext>
                  </a:extLst>
                </a:gridCol>
                <a:gridCol w="1375005">
                  <a:extLst>
                    <a:ext uri="{9D8B030D-6E8A-4147-A177-3AD203B41FA5}">
                      <a16:colId xmlns:a16="http://schemas.microsoft.com/office/drawing/2014/main" val="206572702"/>
                    </a:ext>
                  </a:extLst>
                </a:gridCol>
              </a:tblGrid>
              <a:tr h="237211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Utility Fund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8815058"/>
                  </a:ext>
                </a:extLst>
              </a:tr>
              <a:tr h="686296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spent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3998246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81969536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Distribution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9,762,689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1,225,987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1,092,134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(133,853)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185737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Wastewater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3,744,986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791,626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655,083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(136,543)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1268070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Billing &amp; Collection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764,631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126,466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132,227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5,760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74080466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955,000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07030276"/>
                  </a:ext>
                </a:extLst>
              </a:tr>
              <a:tr h="23721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15,227,306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2,144,079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1,879,443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(264,636)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39040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608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Expenditures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November 2023 (16.67%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6F55DDB1-8432-A36D-6FBE-C1B747B8CD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4546113"/>
              </p:ext>
            </p:extLst>
          </p:nvPr>
        </p:nvGraphicFramePr>
        <p:xfrm>
          <a:off x="381000" y="1600200"/>
          <a:ext cx="11353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6282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ubtitle 2"/>
          <p:cNvSpPr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9812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1"/>
                </a:solidFill>
              </a:rPr>
              <a:t>Questions?</a:t>
            </a:r>
          </a:p>
        </p:txBody>
      </p:sp>
      <p:pic>
        <p:nvPicPr>
          <p:cNvPr id="1331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95300"/>
            <a:ext cx="51435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152400" y="69158"/>
            <a:ext cx="11734800" cy="1038770"/>
          </a:xfrm>
          <a:solidFill>
            <a:srgbClr val="387C2B"/>
          </a:solidFill>
        </p:spPr>
        <p:txBody>
          <a:bodyPr anchor="b"/>
          <a:lstStyle/>
          <a:p>
            <a:pPr eaLnBrk="1" hangingPunct="1"/>
            <a:r>
              <a:rPr lang="en-US" sz="4000" b="1" dirty="0">
                <a:solidFill>
                  <a:schemeClr val="bg1"/>
                </a:solidFill>
              </a:rPr>
              <a:t>Bank Account/Asset Balances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412633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98EF302A-1320-4E59-8D48-DF1C441682B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729435A-C76F-7E9D-E112-271E440A9F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26520656"/>
              </p:ext>
            </p:extLst>
          </p:nvPr>
        </p:nvGraphicFramePr>
        <p:xfrm>
          <a:off x="152400" y="1219200"/>
          <a:ext cx="11734803" cy="5333998"/>
        </p:xfrm>
        <a:graphic>
          <a:graphicData uri="http://schemas.openxmlformats.org/drawingml/2006/table">
            <a:tbl>
              <a:tblPr/>
              <a:tblGrid>
                <a:gridCol w="1487772">
                  <a:extLst>
                    <a:ext uri="{9D8B030D-6E8A-4147-A177-3AD203B41FA5}">
                      <a16:colId xmlns:a16="http://schemas.microsoft.com/office/drawing/2014/main" val="2351420982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570397674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1695713735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948828950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2286512941"/>
                    </a:ext>
                  </a:extLst>
                </a:gridCol>
                <a:gridCol w="948455">
                  <a:extLst>
                    <a:ext uri="{9D8B030D-6E8A-4147-A177-3AD203B41FA5}">
                      <a16:colId xmlns:a16="http://schemas.microsoft.com/office/drawing/2014/main" val="1870699048"/>
                    </a:ext>
                  </a:extLst>
                </a:gridCol>
                <a:gridCol w="1237553">
                  <a:extLst>
                    <a:ext uri="{9D8B030D-6E8A-4147-A177-3AD203B41FA5}">
                      <a16:colId xmlns:a16="http://schemas.microsoft.com/office/drawing/2014/main" val="162974326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2737047752"/>
                    </a:ext>
                  </a:extLst>
                </a:gridCol>
                <a:gridCol w="1981200">
                  <a:extLst>
                    <a:ext uri="{9D8B030D-6E8A-4147-A177-3AD203B41FA5}">
                      <a16:colId xmlns:a16="http://schemas.microsoft.com/office/drawing/2014/main" val="1034808518"/>
                    </a:ext>
                  </a:extLst>
                </a:gridCol>
                <a:gridCol w="1219203">
                  <a:extLst>
                    <a:ext uri="{9D8B030D-6E8A-4147-A177-3AD203B41FA5}">
                      <a16:colId xmlns:a16="http://schemas.microsoft.com/office/drawing/2014/main" val="3215728919"/>
                    </a:ext>
                  </a:extLst>
                </a:gridCol>
              </a:tblGrid>
              <a:tr h="328645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Accounts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7/31/2023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8/31/2023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9/30/2023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10/31/2023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900" b="1" i="0" u="sng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11/30/2023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Pooled Cash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sng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 Asset Balance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Incr/(Decr) MO over MO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Notes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5509907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54366858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Operating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1,586,581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3,088,406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3,038,974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1,824,301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1,681,642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  1,681,642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(142,659)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63510930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5447877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Impact Fees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644,128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644,632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643,224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645,975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684,357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(2,250)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682,107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38,382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14538761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99591043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Park, Paving &amp; Other Escrows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121,140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121,140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117,640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112,973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3690968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397230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Obligation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781,862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780,474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782,838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801,454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970,047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19.97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970,067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168,593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1531165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93282349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 2009 GO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3,476,541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3,192,798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3,130,108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3,132,255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3,135,280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-  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3,133,030 </a:t>
                      </a:r>
                    </a:p>
                  </a:txBody>
                  <a:tcPr marL="59086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3,025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7414746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86440519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Election Capital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2,200,842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0006719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7310281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Series 2009 CO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2,346,646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2,342,966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2,340,262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2,341,867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2,344,130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2,344,130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2,263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44307627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38874937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899,597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1,682,031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957,336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518,746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442,622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(1,105,427.96)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8,866,287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(76,124)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612581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4967384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Utility Fund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1,532,501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3,372,372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5,777,466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4,098,423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4,366,572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83,612.75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10,571,190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268,149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1" i="0" u="none" strike="noStrike">
                        <a:solidFill>
                          <a:srgbClr val="00B05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40375985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34860331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Murphy Dev Dist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3,792,839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3,808,983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3,915,787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3,932,206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3,949,641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154,384.10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4,104,025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17,435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89876167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1271079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Community Dev Corp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2,139,453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2,448,458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2,658,817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2,669,223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2,680,791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329,771.53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3,010,563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11,568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7684236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3166686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Cap Improvement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900193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08773509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Sidewalk Escrow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60,650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930679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9862231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American Rescue Plan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4,804,521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4,788,181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4,753,625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4,758,407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4,779,565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4,779,565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21,158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30045328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26244900"/>
                  </a:ext>
                </a:extLst>
              </a:tr>
              <a:tr h="285494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Invested Cash/ MM Investments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24,282,163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19,732,933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17,719,389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17,784,257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17,848,691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              64,434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2655657"/>
                  </a:ext>
                </a:extLst>
              </a:tr>
              <a:tr h="142747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27883250"/>
                  </a:ext>
                </a:extLst>
              </a:tr>
              <a:tr h="147351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Balances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46,468,622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46,064,024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45,896,115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42,680,737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43,056,962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(539,889)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$         42,517,072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45303928"/>
                  </a:ext>
                </a:extLst>
              </a:tr>
              <a:tr h="147351"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2540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9382696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1026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1201400" cy="1020762"/>
          </a:xfrm>
          <a:solidFill>
            <a:srgbClr val="387C2B"/>
          </a:solidFill>
          <a:ln>
            <a:noFill/>
          </a:ln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Sales Tax – 2%</a:t>
            </a:r>
            <a:br>
              <a:rPr lang="en-US" sz="4000" b="1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</a:b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</a:rPr>
              <a:t>General Fund/MDD/MCDC/Street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4697162"/>
              </p:ext>
            </p:extLst>
          </p:nvPr>
        </p:nvGraphicFramePr>
        <p:xfrm>
          <a:off x="457200" y="1295400"/>
          <a:ext cx="11201399" cy="541020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289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98542">
                  <a:extLst>
                    <a:ext uri="{9D8B030D-6E8A-4147-A177-3AD203B41FA5}">
                      <a16:colId xmlns:a16="http://schemas.microsoft.com/office/drawing/2014/main" val="3859292785"/>
                    </a:ext>
                  </a:extLst>
                </a:gridCol>
                <a:gridCol w="18985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5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516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9854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63915">
                <a:tc>
                  <a:txBody>
                    <a:bodyPr/>
                    <a:lstStyle/>
                    <a:p>
                      <a:endParaRPr lang="en-US" sz="1800" baseline="0" dirty="0"/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endParaRPr lang="en-US" sz="1800" b="1" baseline="0" dirty="0">
                        <a:solidFill>
                          <a:schemeClr val="bg1"/>
                        </a:solidFill>
                      </a:endParaRP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2024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2023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2022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b="1" baseline="0" dirty="0">
                          <a:solidFill>
                            <a:schemeClr val="bg1"/>
                          </a:solidFill>
                        </a:rPr>
                        <a:t>FY 2021</a:t>
                      </a:r>
                    </a:p>
                  </a:txBody>
                  <a:tcPr marR="91438">
                    <a:solidFill>
                      <a:srgbClr val="387C2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1577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endParaRPr lang="en-US" sz="1800" dirty="0"/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Prior Period Comparison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23-Sept 24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22-Sept 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21-Sept 22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Oct 20-Sept 21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October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(24,522); 5.1% &lt;FY23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456,021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480,543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449,799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350,710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November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(13,409); 2.7% &lt; FY23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479,619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493,028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528,164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454,808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December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4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(9,584); 2.0%&lt; FY23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458,501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468,085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440,083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397,655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January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489,855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492,989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423,561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February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569,387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529,621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509,715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March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418,897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437,707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363,775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April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395,514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360,081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319,881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/>
                        <a:t>May</a:t>
                      </a:r>
                      <a:endParaRPr lang="en-US" sz="1800" dirty="0"/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532,744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555,694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540,052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June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484,024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459,458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70000"/>
                        </a:lnSpc>
                      </a:pPr>
                      <a:r>
                        <a:rPr lang="en-US" sz="1800" dirty="0">
                          <a:solidFill>
                            <a:schemeClr val="tx1"/>
                          </a:solidFill>
                        </a:rPr>
                        <a:t>433,406</a:t>
                      </a:r>
                    </a:p>
                  </a:txBody>
                  <a:tcPr marR="91438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/>
                        <a:t>July</a:t>
                      </a:r>
                      <a:endParaRPr lang="en-US" sz="1800" dirty="0"/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457,363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451,687</a:t>
                      </a:r>
                    </a:p>
                  </a:txBody>
                  <a:tcPr marR="91438" anchor="b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476,200</a:t>
                      </a:r>
                    </a:p>
                  </a:txBody>
                  <a:tcPr marR="91438" anchor="b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August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527,972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536,714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559,699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September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u="sng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u="sng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550,135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461,775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sng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458,570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dirty="0"/>
                        <a:t>Total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400" u="dbl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$1,394,140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$5,867,547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$5,703,772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$5,288,032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23194">
                <a:tc>
                  <a:txBody>
                    <a:bodyPr/>
                    <a:lstStyle/>
                    <a:p>
                      <a:pPr>
                        <a:lnSpc>
                          <a:spcPct val="70000"/>
                        </a:lnSpc>
                      </a:pPr>
                      <a:r>
                        <a:rPr lang="en-US" sz="1800" b="1" dirty="0"/>
                        <a:t>Budget 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endParaRPr lang="en-US" sz="1800" b="1" u="dbl" kern="1200" baseline="0" dirty="0">
                        <a:solidFill>
                          <a:srgbClr val="00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$5,830,776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$6,165,876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$4,561,793</a:t>
                      </a:r>
                    </a:p>
                  </a:txBody>
                  <a:tcPr marR="91438" anchor="ctr"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>
                        <a:lnSpc>
                          <a:spcPct val="70000"/>
                        </a:lnSpc>
                      </a:pPr>
                      <a:r>
                        <a:rPr lang="en-US" sz="1800" b="1" u="dbl" kern="1200" baseline="0" dirty="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$3,804,672</a:t>
                      </a:r>
                    </a:p>
                  </a:txBody>
                  <a:tcPr marR="91438" anchor="ctr"/>
                </a:tc>
                <a:extLst>
                  <a:ext uri="{0D108BD9-81ED-4DB2-BD59-A6C34878D82A}">
                    <a16:rowId xmlns:a16="http://schemas.microsoft.com/office/drawing/2014/main" val="716932634"/>
                  </a:ext>
                </a:extLst>
              </a:tr>
            </a:tbl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82200" y="6425222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CA8F6456-C43E-4B0A-9327-03788E448574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F8EFB5-5BD4-F032-D11B-167E3FED9536}"/>
              </a:ext>
            </a:extLst>
          </p:cNvPr>
          <p:cNvSpPr txBox="1"/>
          <p:nvPr/>
        </p:nvSpPr>
        <p:spPr>
          <a:xfrm>
            <a:off x="1295400" y="6188848"/>
            <a:ext cx="3200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	</a:t>
            </a:r>
            <a:endParaRPr lang="en-US" sz="1400" dirty="0">
              <a:latin typeface="+mn-lt"/>
            </a:endParaRP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US" sz="1400" dirty="0">
                <a:latin typeface="+mn-lt"/>
              </a:rPr>
              <a:t>23.9% of budget collected</a:t>
            </a:r>
          </a:p>
        </p:txBody>
      </p:sp>
    </p:spTree>
    <p:extLst>
      <p:ext uri="{BB962C8B-B14F-4D97-AF65-F5344CB8AC3E}">
        <p14:creationId xmlns:p14="http://schemas.microsoft.com/office/powerpoint/2010/main" val="4165010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295401"/>
            <a:ext cx="11734799" cy="5486399"/>
          </a:xfrm>
        </p:spPr>
        <p:txBody>
          <a:bodyPr wrap="square">
            <a:noAutofit/>
          </a:bodyPr>
          <a:lstStyle/>
          <a:p>
            <a:pPr marL="914400" lvl="2" indent="0">
              <a:spcBef>
                <a:spcPts val="328"/>
              </a:spcBef>
              <a:buNone/>
            </a:pPr>
            <a:endParaRPr lang="en-US" sz="2000" dirty="0">
              <a:solidFill>
                <a:srgbClr val="000000"/>
              </a:solidFill>
            </a:endParaRPr>
          </a:p>
          <a:p>
            <a:pPr marL="457200" lvl="1" indent="0">
              <a:lnSpc>
                <a:spcPct val="150000"/>
              </a:lnSpc>
              <a:spcBef>
                <a:spcPts val="328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328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24600"/>
            <a:ext cx="21336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17110"/>
            <a:ext cx="11734800" cy="1078291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General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Revenues YTD Through November 2023 Collected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endParaRPr lang="en-US" sz="3100" dirty="0"/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90A262EA-CE0F-1E3D-9DA3-59699543FD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29598729"/>
              </p:ext>
            </p:extLst>
          </p:nvPr>
        </p:nvGraphicFramePr>
        <p:xfrm>
          <a:off x="304801" y="1295401"/>
          <a:ext cx="11582398" cy="5345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90947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11430000" cy="1265238"/>
          </a:xfrm>
          <a:solidFill>
            <a:srgbClr val="387C2B"/>
          </a:solidFill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 dirty="0">
                <a:solidFill>
                  <a:schemeClr val="bg1"/>
                </a:solidFill>
              </a:rPr>
              <a:t>General Fund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Unaudited FY 2024 Revenues</a:t>
            </a: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2800" b="1" dirty="0">
                <a:solidFill>
                  <a:schemeClr val="bg1"/>
                </a:solidFill>
              </a:rPr>
              <a:t>YTD Through November 2023 (16.67% of fiscal year)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29800" y="632662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3E3ADA38-DD62-4441-92EB-D157E7084CB2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86200" y="5715000"/>
            <a:ext cx="6629400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Permits &amp; Licenses 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1 SF permit issued in November 2023 (FY 2024) =   1 YTD</a:t>
            </a:r>
          </a:p>
          <a:p>
            <a:pPr marL="742950" lvl="1" indent="-285750" algn="just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black"/>
                </a:solidFill>
                <a:latin typeface="Calibri"/>
              </a:rPr>
              <a:t>No SF permit issued in November 2022 (FY 2023) =   0 YTD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FC78210-3586-573B-323C-48844C8077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3135569"/>
              </p:ext>
            </p:extLst>
          </p:nvPr>
        </p:nvGraphicFramePr>
        <p:xfrm>
          <a:off x="304800" y="1447800"/>
          <a:ext cx="11430000" cy="4038597"/>
        </p:xfrm>
        <a:graphic>
          <a:graphicData uri="http://schemas.openxmlformats.org/drawingml/2006/table">
            <a:tbl>
              <a:tblPr/>
              <a:tblGrid>
                <a:gridCol w="2394553">
                  <a:extLst>
                    <a:ext uri="{9D8B030D-6E8A-4147-A177-3AD203B41FA5}">
                      <a16:colId xmlns:a16="http://schemas.microsoft.com/office/drawing/2014/main" val="1838014925"/>
                    </a:ext>
                  </a:extLst>
                </a:gridCol>
                <a:gridCol w="2139134">
                  <a:extLst>
                    <a:ext uri="{9D8B030D-6E8A-4147-A177-3AD203B41FA5}">
                      <a16:colId xmlns:a16="http://schemas.microsoft.com/office/drawing/2014/main" val="2985769803"/>
                    </a:ext>
                  </a:extLst>
                </a:gridCol>
                <a:gridCol w="1756005">
                  <a:extLst>
                    <a:ext uri="{9D8B030D-6E8A-4147-A177-3AD203B41FA5}">
                      <a16:colId xmlns:a16="http://schemas.microsoft.com/office/drawing/2014/main" val="3457319433"/>
                    </a:ext>
                  </a:extLst>
                </a:gridCol>
                <a:gridCol w="2139134">
                  <a:extLst>
                    <a:ext uri="{9D8B030D-6E8A-4147-A177-3AD203B41FA5}">
                      <a16:colId xmlns:a16="http://schemas.microsoft.com/office/drawing/2014/main" val="2029489775"/>
                    </a:ext>
                  </a:extLst>
                </a:gridCol>
                <a:gridCol w="1644260">
                  <a:extLst>
                    <a:ext uri="{9D8B030D-6E8A-4147-A177-3AD203B41FA5}">
                      <a16:colId xmlns:a16="http://schemas.microsoft.com/office/drawing/2014/main" val="2207778127"/>
                    </a:ext>
                  </a:extLst>
                </a:gridCol>
                <a:gridCol w="1356914">
                  <a:extLst>
                    <a:ext uri="{9D8B030D-6E8A-4147-A177-3AD203B41FA5}">
                      <a16:colId xmlns:a16="http://schemas.microsoft.com/office/drawing/2014/main" val="1788785451"/>
                    </a:ext>
                  </a:extLst>
                </a:gridCol>
              </a:tblGrid>
              <a:tr h="278867"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Gen Fund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0175898"/>
                  </a:ext>
                </a:extLst>
              </a:tr>
              <a:tr h="680570"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281191"/>
                  </a:ext>
                </a:extLst>
              </a:tr>
              <a:tr h="3153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sng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10832683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Property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9,637,662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570,184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573,765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(3,581)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60876927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Sales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2,968,536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475,059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495,641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(20,581)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44615972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Franchise tax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999,057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19,083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18,614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1454444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Permits &amp; licenses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460,410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113,369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64,948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48,420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50502918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1,418,093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224,870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216,510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8,359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53993376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859,394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300,352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192,950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9725087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Court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276,384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41,895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41,110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786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87376713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1,512,530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2106904"/>
                  </a:ext>
                </a:extLst>
              </a:tr>
              <a:tr h="307086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18,132,066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1,744,812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1,603,538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141,274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398303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5351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24600"/>
            <a:ext cx="21336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17110"/>
            <a:ext cx="11734800" cy="1078291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General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Expenditure YTD Through November 2023 </a:t>
            </a:r>
            <a:r>
              <a:rPr lang="en-US" sz="3100" b="1" dirty="0">
                <a:solidFill>
                  <a:schemeClr val="bg1"/>
                </a:solidFill>
              </a:rPr>
              <a:t>(16.67% </a:t>
            </a:r>
            <a:r>
              <a:rPr lang="en-US" sz="3600" b="1" dirty="0">
                <a:solidFill>
                  <a:schemeClr val="bg1"/>
                </a:solidFill>
              </a:rPr>
              <a:t>of fiscal year)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endParaRPr lang="en-US" sz="3100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897D4419-FD4F-D523-5F46-4D347C7F2A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14898894"/>
              </p:ext>
            </p:extLst>
          </p:nvPr>
        </p:nvGraphicFramePr>
        <p:xfrm>
          <a:off x="152400" y="1295401"/>
          <a:ext cx="11734800" cy="52577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9461483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905000"/>
            <a:ext cx="11734800" cy="4876800"/>
          </a:xfrm>
        </p:spPr>
        <p:txBody>
          <a:bodyPr wrap="square">
            <a:noAutofit/>
          </a:bodyPr>
          <a:lstStyle/>
          <a:p>
            <a:pPr marL="0" indent="0">
              <a:spcBef>
                <a:spcPts val="328"/>
              </a:spcBef>
              <a:buNone/>
            </a:pPr>
            <a:r>
              <a:rPr lang="en-US" sz="2400" u="sng" dirty="0">
                <a:solidFill>
                  <a:srgbClr val="000000"/>
                </a:solidFill>
              </a:rPr>
              <a:t>Expenditures</a:t>
            </a:r>
          </a:p>
          <a:p>
            <a:pPr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Expenditures for November are $5,597,978; 30.7% of budget</a:t>
            </a:r>
          </a:p>
          <a:p>
            <a:pPr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Expenditures are $2,998,727 &gt; FY23</a:t>
            </a:r>
          </a:p>
          <a:p>
            <a:pPr lvl="1"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Human Resources, $251,633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TML insurance changed from quarterly payment to annual to capture savings</a:t>
            </a:r>
          </a:p>
          <a:p>
            <a:pPr lvl="2">
              <a:spcBef>
                <a:spcPts val="328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Council 380 Agreement, $2,250,000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Ordinance 23-09-1330 380 agreement. Approved in FY23, paid in FY24</a:t>
            </a:r>
          </a:p>
          <a:p>
            <a:pPr lvl="2">
              <a:spcBef>
                <a:spcPts val="328"/>
              </a:spcBef>
            </a:pPr>
            <a:endParaRPr lang="en-US" sz="2000" dirty="0">
              <a:solidFill>
                <a:srgbClr val="000000"/>
              </a:solidFill>
            </a:endParaRPr>
          </a:p>
          <a:p>
            <a:pPr lvl="1">
              <a:spcBef>
                <a:spcPts val="328"/>
              </a:spcBef>
            </a:pPr>
            <a:r>
              <a:rPr lang="en-US" sz="2400" dirty="0">
                <a:solidFill>
                  <a:srgbClr val="000000"/>
                </a:solidFill>
              </a:rPr>
              <a:t>Information Technology, $576,010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Personnel Services, $64,90.85</a:t>
            </a:r>
          </a:p>
          <a:p>
            <a:pPr lvl="2">
              <a:spcBef>
                <a:spcPts val="328"/>
              </a:spcBef>
            </a:pPr>
            <a:r>
              <a:rPr lang="en-US" sz="2000" dirty="0">
                <a:solidFill>
                  <a:srgbClr val="000000"/>
                </a:solidFill>
              </a:rPr>
              <a:t>Hardware Maintenance, $29,361.86 </a:t>
            </a:r>
          </a:p>
          <a:p>
            <a:pPr lvl="3">
              <a:spcBef>
                <a:spcPts val="328"/>
              </a:spcBef>
            </a:pPr>
            <a:r>
              <a:rPr lang="en-US" dirty="0">
                <a:solidFill>
                  <a:srgbClr val="000000"/>
                </a:solidFill>
              </a:rPr>
              <a:t>Payment Timing</a:t>
            </a:r>
          </a:p>
          <a:p>
            <a:pPr marL="457200" lvl="1" indent="0">
              <a:lnSpc>
                <a:spcPct val="150000"/>
              </a:lnSpc>
              <a:spcBef>
                <a:spcPts val="328"/>
              </a:spcBef>
              <a:buNone/>
            </a:pPr>
            <a:endParaRPr lang="en-US" sz="1200" dirty="0">
              <a:solidFill>
                <a:srgbClr val="000000"/>
              </a:solidFill>
            </a:endParaRPr>
          </a:p>
          <a:p>
            <a:pPr lvl="1">
              <a:lnSpc>
                <a:spcPct val="150000"/>
              </a:lnSpc>
              <a:spcBef>
                <a:spcPts val="328"/>
              </a:spcBef>
            </a:pPr>
            <a:endParaRPr lang="en-US" sz="16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829800" y="6324600"/>
            <a:ext cx="21336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217110"/>
            <a:ext cx="11963400" cy="1687890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br>
              <a:rPr lang="en-US" sz="27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General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Expenditures 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November 2023 </a:t>
            </a:r>
            <a:r>
              <a:rPr lang="en-US" sz="3100" b="1" dirty="0">
                <a:solidFill>
                  <a:schemeClr val="bg1"/>
                </a:solidFill>
              </a:rPr>
              <a:t>(16.67% </a:t>
            </a:r>
            <a:r>
              <a:rPr lang="en-US" sz="3600" b="1" dirty="0">
                <a:solidFill>
                  <a:schemeClr val="bg1"/>
                </a:solidFill>
              </a:rPr>
              <a:t>of fiscal year)</a:t>
            </a:r>
            <a:br>
              <a:rPr lang="en-US" sz="4000" b="1" dirty="0">
                <a:solidFill>
                  <a:schemeClr val="bg1"/>
                </a:solidFill>
              </a:rPr>
            </a:br>
            <a:br>
              <a:rPr lang="en-US" sz="3100" b="1" dirty="0">
                <a:solidFill>
                  <a:schemeClr val="bg1"/>
                </a:solidFill>
              </a:rPr>
            </a:br>
            <a:endParaRPr lang="en-US" sz="3100" dirty="0"/>
          </a:p>
        </p:txBody>
      </p:sp>
    </p:spTree>
    <p:extLst>
      <p:ext uri="{BB962C8B-B14F-4D97-AF65-F5344CB8AC3E}">
        <p14:creationId xmlns:p14="http://schemas.microsoft.com/office/powerpoint/2010/main" val="3851801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b="1">
                <a:solidFill>
                  <a:schemeClr val="bg1"/>
                </a:solidFill>
              </a:rPr>
              <a:t>General Fund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Expenditures</a:t>
            </a:r>
            <a:br>
              <a:rPr lang="en-US" sz="2800" b="1">
                <a:solidFill>
                  <a:schemeClr val="bg1"/>
                </a:solidFill>
              </a:rPr>
            </a:br>
            <a:r>
              <a:rPr lang="en-US" sz="2800" b="1">
                <a:solidFill>
                  <a:schemeClr val="bg1"/>
                </a:solidFill>
              </a:rPr>
              <a:t>May, 2008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905999" y="6400800"/>
            <a:ext cx="2133600" cy="365125"/>
          </a:xfrm>
        </p:spPr>
        <p:txBody>
          <a:bodyPr>
            <a:normAutofit/>
          </a:bodyPr>
          <a:lstStyle/>
          <a:p>
            <a:pPr>
              <a:defRPr/>
            </a:pPr>
            <a:fld id="{1E0FC14D-F5B1-473D-96C9-6489900EEE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 bwMode="auto">
          <a:xfrm>
            <a:off x="304800" y="262192"/>
            <a:ext cx="11734800" cy="1295400"/>
          </a:xfrm>
          <a:prstGeom prst="rect">
            <a:avLst/>
          </a:prstGeom>
          <a:solidFill>
            <a:srgbClr val="387C2B"/>
          </a:solidFill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General Fund</a:t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Unaudited FY 2024 Expenditures</a:t>
            </a:r>
            <a:b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2800" b="1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YTD Through November 2023 (16.67% of fiscal year)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7428E2F-C6BE-FADF-9481-763B4F700C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3839681"/>
              </p:ext>
            </p:extLst>
          </p:nvPr>
        </p:nvGraphicFramePr>
        <p:xfrm>
          <a:off x="304800" y="1600202"/>
          <a:ext cx="11734799" cy="4525959"/>
        </p:xfrm>
        <a:graphic>
          <a:graphicData uri="http://schemas.openxmlformats.org/drawingml/2006/table">
            <a:tbl>
              <a:tblPr/>
              <a:tblGrid>
                <a:gridCol w="2458408">
                  <a:extLst>
                    <a:ext uri="{9D8B030D-6E8A-4147-A177-3AD203B41FA5}">
                      <a16:colId xmlns:a16="http://schemas.microsoft.com/office/drawing/2014/main" val="2575302607"/>
                    </a:ext>
                  </a:extLst>
                </a:gridCol>
                <a:gridCol w="2196178">
                  <a:extLst>
                    <a:ext uri="{9D8B030D-6E8A-4147-A177-3AD203B41FA5}">
                      <a16:colId xmlns:a16="http://schemas.microsoft.com/office/drawing/2014/main" val="3791434206"/>
                    </a:ext>
                  </a:extLst>
                </a:gridCol>
                <a:gridCol w="1802831">
                  <a:extLst>
                    <a:ext uri="{9D8B030D-6E8A-4147-A177-3AD203B41FA5}">
                      <a16:colId xmlns:a16="http://schemas.microsoft.com/office/drawing/2014/main" val="2271550082"/>
                    </a:ext>
                  </a:extLst>
                </a:gridCol>
                <a:gridCol w="2196178">
                  <a:extLst>
                    <a:ext uri="{9D8B030D-6E8A-4147-A177-3AD203B41FA5}">
                      <a16:colId xmlns:a16="http://schemas.microsoft.com/office/drawing/2014/main" val="518758965"/>
                    </a:ext>
                  </a:extLst>
                </a:gridCol>
                <a:gridCol w="1688107">
                  <a:extLst>
                    <a:ext uri="{9D8B030D-6E8A-4147-A177-3AD203B41FA5}">
                      <a16:colId xmlns:a16="http://schemas.microsoft.com/office/drawing/2014/main" val="1759585754"/>
                    </a:ext>
                  </a:extLst>
                </a:gridCol>
                <a:gridCol w="1393097">
                  <a:extLst>
                    <a:ext uri="{9D8B030D-6E8A-4147-A177-3AD203B41FA5}">
                      <a16:colId xmlns:a16="http://schemas.microsoft.com/office/drawing/2014/main" val="3320942013"/>
                    </a:ext>
                  </a:extLst>
                </a:gridCol>
              </a:tblGrid>
              <a:tr h="190080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Gen Fund Expenditures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4639560"/>
                  </a:ext>
                </a:extLst>
              </a:tr>
              <a:tr h="534279">
                <a:tc>
                  <a:txBody>
                    <a:bodyPr/>
                    <a:lstStyle/>
                    <a:p>
                      <a:pPr algn="l" fontAlgn="b"/>
                      <a:endParaRPr lang="en-US" sz="11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spent yr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8267182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7606402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Administration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515,301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100,557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50,968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(49,589)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8336587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Human Resources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545,653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251,633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79,825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(171,808)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5886871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Information Technology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1,480,212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576,010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559,927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(16,084)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38.9%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880107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Council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357,783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2,290,691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29,825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(2,260,866)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640.2%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6032843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City Secretary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260,372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44,551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43,783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(768)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807525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Finance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793,985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110,275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79,187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(31,089)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31494400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Fire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3,639,761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542,938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439,898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(103,041)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14.9%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8414027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Public Works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459,179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75,366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41,268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(34,098)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81372625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Facilities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731,325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155,468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120,370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(35,098)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08686299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Community Development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757,988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136,766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81,904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(54,862)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2133287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Police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4,808,203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757,472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587,556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(169,916)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15.8%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40196572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Animal Control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208,791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28,320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16,799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(11,521)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5880088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Recreation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576,423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88,598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64,705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(23,893)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15.4%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72149199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Parks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1,524,803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192,631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164,325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(28,307)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12.6%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5620260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Municipal Court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399,715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56,474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50,124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(6,351)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97926071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Solid Waste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1,118,697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184,544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179,936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(4,608)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16.5%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92367071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Non-Departmental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33,242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5,682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8,853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3,171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17.1%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661371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Uses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      -  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46345899"/>
                  </a:ext>
                </a:extLst>
              </a:tr>
              <a:tr h="19008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18,211,433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5,597,978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2,599,251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(2,998,727)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30.7%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03962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3373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665492"/>
            <a:ext cx="11684000" cy="2830308"/>
          </a:xfrm>
        </p:spPr>
        <p:txBody>
          <a:bodyPr/>
          <a:lstStyle/>
          <a:p>
            <a:pPr marL="0" indent="0">
              <a:spcBef>
                <a:spcPts val="200"/>
              </a:spcBef>
              <a:buNone/>
            </a:pPr>
            <a:r>
              <a:rPr lang="en-US" sz="2800" u="sng" dirty="0">
                <a:solidFill>
                  <a:srgbClr val="000000"/>
                </a:solidFill>
              </a:rPr>
              <a:t>Revenues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</a:rPr>
              <a:t>Revenue collections for November are $2,253,333; 15.3% of budget</a:t>
            </a:r>
          </a:p>
          <a:p>
            <a:pPr>
              <a:spcBef>
                <a:spcPts val="200"/>
              </a:spcBef>
            </a:pPr>
            <a:r>
              <a:rPr lang="en-US" sz="2800" dirty="0">
                <a:solidFill>
                  <a:srgbClr val="000000"/>
                </a:solidFill>
              </a:rPr>
              <a:t>Revenue collections are $190,969 &lt; FY23</a:t>
            </a:r>
            <a:endParaRPr lang="en-US" sz="1800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321484"/>
            <a:ext cx="2844800" cy="365125"/>
          </a:xfrm>
        </p:spPr>
        <p:txBody>
          <a:bodyPr/>
          <a:lstStyle/>
          <a:p>
            <a:pPr>
              <a:defRPr/>
            </a:pPr>
            <a:fld id="{6FF5FEB3-1DE4-42C6-95CF-3E17FA012A33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11353800" cy="1390854"/>
          </a:xfrm>
          <a:solidFill>
            <a:srgbClr val="387C2B"/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br>
              <a:rPr lang="en-US" sz="28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Utility Fund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Unaudited FY 2024 Revenues</a:t>
            </a:r>
            <a:br>
              <a:rPr lang="en-US" sz="3600" b="1" dirty="0">
                <a:solidFill>
                  <a:schemeClr val="bg1"/>
                </a:solidFill>
              </a:rPr>
            </a:br>
            <a:r>
              <a:rPr lang="en-US" sz="3600" b="1" dirty="0">
                <a:solidFill>
                  <a:schemeClr val="bg1"/>
                </a:solidFill>
              </a:rPr>
              <a:t>YTD Through November 2023 (16.67% of fiscal year)</a:t>
            </a:r>
            <a:br>
              <a:rPr lang="en-US" sz="2800" b="1" dirty="0">
                <a:solidFill>
                  <a:schemeClr val="bg1"/>
                </a:solidFill>
              </a:rPr>
            </a:br>
            <a:endParaRPr lang="en-US" sz="28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E16E17D7-27E2-2E43-6F35-93472D9F39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3277000"/>
              </p:ext>
            </p:extLst>
          </p:nvPr>
        </p:nvGraphicFramePr>
        <p:xfrm>
          <a:off x="152400" y="3432243"/>
          <a:ext cx="11582400" cy="2543682"/>
        </p:xfrm>
        <a:graphic>
          <a:graphicData uri="http://schemas.openxmlformats.org/drawingml/2006/table">
            <a:tbl>
              <a:tblPr/>
              <a:tblGrid>
                <a:gridCol w="2426480">
                  <a:extLst>
                    <a:ext uri="{9D8B030D-6E8A-4147-A177-3AD203B41FA5}">
                      <a16:colId xmlns:a16="http://schemas.microsoft.com/office/drawing/2014/main" val="1476127043"/>
                    </a:ext>
                  </a:extLst>
                </a:gridCol>
                <a:gridCol w="2167656">
                  <a:extLst>
                    <a:ext uri="{9D8B030D-6E8A-4147-A177-3AD203B41FA5}">
                      <a16:colId xmlns:a16="http://schemas.microsoft.com/office/drawing/2014/main" val="1830835753"/>
                    </a:ext>
                  </a:extLst>
                </a:gridCol>
                <a:gridCol w="1779419">
                  <a:extLst>
                    <a:ext uri="{9D8B030D-6E8A-4147-A177-3AD203B41FA5}">
                      <a16:colId xmlns:a16="http://schemas.microsoft.com/office/drawing/2014/main" val="514864998"/>
                    </a:ext>
                  </a:extLst>
                </a:gridCol>
                <a:gridCol w="2167656">
                  <a:extLst>
                    <a:ext uri="{9D8B030D-6E8A-4147-A177-3AD203B41FA5}">
                      <a16:colId xmlns:a16="http://schemas.microsoft.com/office/drawing/2014/main" val="3492451606"/>
                    </a:ext>
                  </a:extLst>
                </a:gridCol>
                <a:gridCol w="1666183">
                  <a:extLst>
                    <a:ext uri="{9D8B030D-6E8A-4147-A177-3AD203B41FA5}">
                      <a16:colId xmlns:a16="http://schemas.microsoft.com/office/drawing/2014/main" val="4039039045"/>
                    </a:ext>
                  </a:extLst>
                </a:gridCol>
                <a:gridCol w="1375006">
                  <a:extLst>
                    <a:ext uri="{9D8B030D-6E8A-4147-A177-3AD203B41FA5}">
                      <a16:colId xmlns:a16="http://schemas.microsoft.com/office/drawing/2014/main" val="821066710"/>
                    </a:ext>
                  </a:extLst>
                </a:gridCol>
              </a:tblGrid>
              <a:tr h="103138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Year to Date Utility Fund Revenues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6199658"/>
                  </a:ext>
                </a:extLst>
              </a:tr>
              <a:tr h="766614">
                <a:tc>
                  <a:txBody>
                    <a:bodyPr/>
                    <a:lstStyle/>
                    <a:p>
                      <a:pPr algn="l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Budget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Current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Last Year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Variance vs. Last Year  F/(UF)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% Actual </a:t>
                      </a:r>
                      <a:r>
                        <a:rPr lang="en-US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yr</a:t>
                      </a:r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to date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15278708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b"/>
                      <a:endParaRPr lang="en-US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FY24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Nov-23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2138988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396,500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114,846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      83,846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31,000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92450077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Water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9,981,762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1,468,370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1,676,666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(208,296)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14.7%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030838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Sewer Revenue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4,193,228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670,118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683,790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(13,672)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03524299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Sources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125,030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          -  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0.0%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08111771"/>
                  </a:ext>
                </a:extLst>
              </a:tr>
              <a:tr h="255538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14,696,520 </a:t>
                      </a:r>
                    </a:p>
                  </a:txBody>
                  <a:tcPr marL="0" marR="0" marT="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2,253,333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       2,444,302 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    (190,969)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15.3%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97291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09727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105875</TotalTime>
  <Words>1512</Words>
  <Application>Microsoft Office PowerPoint</Application>
  <PresentationFormat>Widescreen</PresentationFormat>
  <Paragraphs>557</Paragraphs>
  <Slides>13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Arial</vt:lpstr>
      <vt:lpstr>Calibri</vt:lpstr>
      <vt:lpstr>Office Theme</vt:lpstr>
      <vt:lpstr>PowerPoint Presentation</vt:lpstr>
      <vt:lpstr>Bank Account/Asset Balances </vt:lpstr>
      <vt:lpstr>Sales Tax – 2% General Fund/MDD/MCDC/Street</vt:lpstr>
      <vt:lpstr>  General Fund Revenues YTD Through November 2023 Collected  </vt:lpstr>
      <vt:lpstr>General Fund Unaudited FY 2024 Revenues YTD Through November 2023 (16.67% of fiscal year)</vt:lpstr>
      <vt:lpstr>  General Fund Expenditure YTD Through November 2023 (16.67% of fiscal year)  </vt:lpstr>
      <vt:lpstr>  General Fund Unaudited FY 2024 Expenditures  YTD Through November 2023 (16.67% of fiscal year)  </vt:lpstr>
      <vt:lpstr>General Fund Expenditures May, 2008</vt:lpstr>
      <vt:lpstr> Utility Fund Unaudited FY 2024 Revenues YTD Through November 2023 (16.67% of fiscal year) </vt:lpstr>
      <vt:lpstr> Utility Fund Unaudited FY 2024 Revenues YTD Through November 2023 (16.67% of fiscal year) </vt:lpstr>
      <vt:lpstr> Utility Fund Unaudited FY 2024 Expenditures YTD Through November 2023 (16.67% of fiscal year) </vt:lpstr>
      <vt:lpstr> Utility Fund Unaudited FY 2024 Expenditures YTD Through November 2023 (16.67% of fiscal year)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Finance</dc:creator>
  <cp:lastModifiedBy>Berna Fitzpatrick-Walker</cp:lastModifiedBy>
  <cp:revision>3187</cp:revision>
  <cp:lastPrinted>2023-11-30T19:33:13Z</cp:lastPrinted>
  <dcterms:created xsi:type="dcterms:W3CDTF">2008-11-07T20:16:56Z</dcterms:created>
  <dcterms:modified xsi:type="dcterms:W3CDTF">2023-12-21T18:41:29Z</dcterms:modified>
</cp:coreProperties>
</file>